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drawings/drawing2.xml" ContentType="application/vnd.openxmlformats-officedocument.drawingml.chartshapes+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Default Extension="xlsx" ContentType="application/vnd.openxmlformats-officedocument.spreadsheetml.sheet"/>
  <Override PartName="/ppt/charts/chart3.xml" ContentType="application/vnd.openxmlformats-officedocument.drawingml.chart+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drawings/drawing3.xml" ContentType="application/vnd.openxmlformats-officedocument.drawingml.chartshapes+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notesSlides/notesSlide6.xml" ContentType="application/vnd.openxmlformats-officedocument.presentationml.notesSlide+xml"/>
  <Override PartName="/ppt/charts/chart4.xml" ContentType="application/vnd.openxmlformats-officedocument.drawingml.char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charts/chart5.xml" ContentType="application/vnd.openxmlformats-officedocument.drawingml.chart+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Layouts/slideLayout5.xml" ContentType="application/vnd.openxmlformats-officedocument.presentationml.slideLayout+xml"/>
  <Override PartName="/ppt/drawings/drawing1.xml" ContentType="application/vnd.openxmlformats-officedocument.drawingml.chartshapes+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notesSlides/notesSlide37.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charts/chart6.xml" ContentType="application/vnd.openxmlformats-officedocument.drawingml.char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97"/>
  </p:notesMasterIdLst>
  <p:handoutMasterIdLst>
    <p:handoutMasterId r:id="rId98"/>
  </p:handoutMasterIdLst>
  <p:sldIdLst>
    <p:sldId id="321" r:id="rId2"/>
    <p:sldId id="322" r:id="rId3"/>
    <p:sldId id="323" r:id="rId4"/>
    <p:sldId id="324" r:id="rId5"/>
    <p:sldId id="325" r:id="rId6"/>
    <p:sldId id="326" r:id="rId7"/>
    <p:sldId id="327" r:id="rId8"/>
    <p:sldId id="328" r:id="rId9"/>
    <p:sldId id="329" r:id="rId10"/>
    <p:sldId id="330" r:id="rId11"/>
    <p:sldId id="331" r:id="rId12"/>
    <p:sldId id="332" r:id="rId13"/>
    <p:sldId id="333" r:id="rId14"/>
    <p:sldId id="334" r:id="rId15"/>
    <p:sldId id="335" r:id="rId16"/>
    <p:sldId id="336" r:id="rId17"/>
    <p:sldId id="337" r:id="rId18"/>
    <p:sldId id="338" r:id="rId19"/>
    <p:sldId id="339" r:id="rId20"/>
    <p:sldId id="340" r:id="rId21"/>
    <p:sldId id="341" r:id="rId22"/>
    <p:sldId id="342" r:id="rId23"/>
    <p:sldId id="343" r:id="rId24"/>
    <p:sldId id="344" r:id="rId25"/>
    <p:sldId id="345" r:id="rId26"/>
    <p:sldId id="346" r:id="rId27"/>
    <p:sldId id="347" r:id="rId28"/>
    <p:sldId id="348" r:id="rId29"/>
    <p:sldId id="349" r:id="rId30"/>
    <p:sldId id="350" r:id="rId31"/>
    <p:sldId id="351" r:id="rId32"/>
    <p:sldId id="352" r:id="rId33"/>
    <p:sldId id="353" r:id="rId34"/>
    <p:sldId id="354" r:id="rId35"/>
    <p:sldId id="270" r:id="rId36"/>
    <p:sldId id="291" r:id="rId37"/>
    <p:sldId id="292" r:id="rId38"/>
    <p:sldId id="300" r:id="rId39"/>
    <p:sldId id="293" r:id="rId40"/>
    <p:sldId id="296" r:id="rId41"/>
    <p:sldId id="295" r:id="rId42"/>
    <p:sldId id="306" r:id="rId43"/>
    <p:sldId id="312" r:id="rId44"/>
    <p:sldId id="308" r:id="rId45"/>
    <p:sldId id="311" r:id="rId46"/>
    <p:sldId id="307" r:id="rId47"/>
    <p:sldId id="309" r:id="rId48"/>
    <p:sldId id="310" r:id="rId49"/>
    <p:sldId id="313" r:id="rId50"/>
    <p:sldId id="315" r:id="rId51"/>
    <p:sldId id="314" r:id="rId52"/>
    <p:sldId id="316" r:id="rId53"/>
    <p:sldId id="317" r:id="rId54"/>
    <p:sldId id="318" r:id="rId55"/>
    <p:sldId id="288" r:id="rId56"/>
    <p:sldId id="355" r:id="rId57"/>
    <p:sldId id="386" r:id="rId58"/>
    <p:sldId id="319" r:id="rId59"/>
    <p:sldId id="290" r:id="rId60"/>
    <p:sldId id="299" r:id="rId61"/>
    <p:sldId id="301" r:id="rId62"/>
    <p:sldId id="320" r:id="rId63"/>
    <p:sldId id="298" r:id="rId64"/>
    <p:sldId id="356" r:id="rId65"/>
    <p:sldId id="357" r:id="rId66"/>
    <p:sldId id="358" r:id="rId67"/>
    <p:sldId id="359" r:id="rId68"/>
    <p:sldId id="360" r:id="rId69"/>
    <p:sldId id="361" r:id="rId70"/>
    <p:sldId id="362" r:id="rId71"/>
    <p:sldId id="363" r:id="rId72"/>
    <p:sldId id="364" r:id="rId73"/>
    <p:sldId id="365" r:id="rId74"/>
    <p:sldId id="366" r:id="rId75"/>
    <p:sldId id="367" r:id="rId76"/>
    <p:sldId id="368" r:id="rId77"/>
    <p:sldId id="369" r:id="rId78"/>
    <p:sldId id="370" r:id="rId79"/>
    <p:sldId id="371" r:id="rId80"/>
    <p:sldId id="372" r:id="rId81"/>
    <p:sldId id="373" r:id="rId82"/>
    <p:sldId id="374" r:id="rId83"/>
    <p:sldId id="375" r:id="rId84"/>
    <p:sldId id="376" r:id="rId85"/>
    <p:sldId id="377" r:id="rId86"/>
    <p:sldId id="378" r:id="rId87"/>
    <p:sldId id="379" r:id="rId88"/>
    <p:sldId id="380" r:id="rId89"/>
    <p:sldId id="381" r:id="rId90"/>
    <p:sldId id="382" r:id="rId91"/>
    <p:sldId id="383" r:id="rId92"/>
    <p:sldId id="384" r:id="rId93"/>
    <p:sldId id="385" r:id="rId94"/>
    <p:sldId id="387" r:id="rId95"/>
    <p:sldId id="289" r:id="rId96"/>
  </p:sldIdLst>
  <p:sldSz cx="9144000" cy="6858000" type="screen4x3"/>
  <p:notesSz cx="7132638" cy="9418638"/>
  <p:defaultTextStyle>
    <a:defPPr>
      <a:defRPr lang="en-US"/>
    </a:defPPr>
    <a:lvl1pPr algn="l" rtl="0" eaLnBrk="0" fontAlgn="base" hangingPunct="0">
      <a:spcBef>
        <a:spcPct val="0"/>
      </a:spcBef>
      <a:spcAft>
        <a:spcPct val="0"/>
      </a:spcAft>
      <a:defRPr kern="1200">
        <a:solidFill>
          <a:schemeClr val="tx1"/>
        </a:solidFill>
        <a:latin typeface="AdLib BT" pitchFamily="82" charset="0"/>
        <a:ea typeface="+mn-ea"/>
        <a:cs typeface="+mn-cs"/>
      </a:defRPr>
    </a:lvl1pPr>
    <a:lvl2pPr marL="457200" algn="l" rtl="0" eaLnBrk="0" fontAlgn="base" hangingPunct="0">
      <a:spcBef>
        <a:spcPct val="0"/>
      </a:spcBef>
      <a:spcAft>
        <a:spcPct val="0"/>
      </a:spcAft>
      <a:defRPr kern="1200">
        <a:solidFill>
          <a:schemeClr val="tx1"/>
        </a:solidFill>
        <a:latin typeface="AdLib BT" pitchFamily="82" charset="0"/>
        <a:ea typeface="+mn-ea"/>
        <a:cs typeface="+mn-cs"/>
      </a:defRPr>
    </a:lvl2pPr>
    <a:lvl3pPr marL="914400" algn="l" rtl="0" eaLnBrk="0" fontAlgn="base" hangingPunct="0">
      <a:spcBef>
        <a:spcPct val="0"/>
      </a:spcBef>
      <a:spcAft>
        <a:spcPct val="0"/>
      </a:spcAft>
      <a:defRPr kern="1200">
        <a:solidFill>
          <a:schemeClr val="tx1"/>
        </a:solidFill>
        <a:latin typeface="AdLib BT" pitchFamily="82" charset="0"/>
        <a:ea typeface="+mn-ea"/>
        <a:cs typeface="+mn-cs"/>
      </a:defRPr>
    </a:lvl3pPr>
    <a:lvl4pPr marL="1371600" algn="l" rtl="0" eaLnBrk="0" fontAlgn="base" hangingPunct="0">
      <a:spcBef>
        <a:spcPct val="0"/>
      </a:spcBef>
      <a:spcAft>
        <a:spcPct val="0"/>
      </a:spcAft>
      <a:defRPr kern="1200">
        <a:solidFill>
          <a:schemeClr val="tx1"/>
        </a:solidFill>
        <a:latin typeface="AdLib BT" pitchFamily="82" charset="0"/>
        <a:ea typeface="+mn-ea"/>
        <a:cs typeface="+mn-cs"/>
      </a:defRPr>
    </a:lvl4pPr>
    <a:lvl5pPr marL="1828800" algn="l" rtl="0" eaLnBrk="0" fontAlgn="base" hangingPunct="0">
      <a:spcBef>
        <a:spcPct val="0"/>
      </a:spcBef>
      <a:spcAft>
        <a:spcPct val="0"/>
      </a:spcAft>
      <a:defRPr kern="1200">
        <a:solidFill>
          <a:schemeClr val="tx1"/>
        </a:solidFill>
        <a:latin typeface="AdLib BT" pitchFamily="82" charset="0"/>
        <a:ea typeface="+mn-ea"/>
        <a:cs typeface="+mn-cs"/>
      </a:defRPr>
    </a:lvl5pPr>
    <a:lvl6pPr marL="2286000" algn="l" defTabSz="914400" rtl="0" eaLnBrk="1" latinLnBrk="0" hangingPunct="1">
      <a:defRPr kern="1200">
        <a:solidFill>
          <a:schemeClr val="tx1"/>
        </a:solidFill>
        <a:latin typeface="AdLib BT" pitchFamily="82" charset="0"/>
        <a:ea typeface="+mn-ea"/>
        <a:cs typeface="+mn-cs"/>
      </a:defRPr>
    </a:lvl6pPr>
    <a:lvl7pPr marL="2743200" algn="l" defTabSz="914400" rtl="0" eaLnBrk="1" latinLnBrk="0" hangingPunct="1">
      <a:defRPr kern="1200">
        <a:solidFill>
          <a:schemeClr val="tx1"/>
        </a:solidFill>
        <a:latin typeface="AdLib BT" pitchFamily="82" charset="0"/>
        <a:ea typeface="+mn-ea"/>
        <a:cs typeface="+mn-cs"/>
      </a:defRPr>
    </a:lvl7pPr>
    <a:lvl8pPr marL="3200400" algn="l" defTabSz="914400" rtl="0" eaLnBrk="1" latinLnBrk="0" hangingPunct="1">
      <a:defRPr kern="1200">
        <a:solidFill>
          <a:schemeClr val="tx1"/>
        </a:solidFill>
        <a:latin typeface="AdLib BT" pitchFamily="82" charset="0"/>
        <a:ea typeface="+mn-ea"/>
        <a:cs typeface="+mn-cs"/>
      </a:defRPr>
    </a:lvl8pPr>
    <a:lvl9pPr marL="3657600" algn="l" defTabSz="914400" rtl="0" eaLnBrk="1" latinLnBrk="0" hangingPunct="1">
      <a:defRPr kern="1200">
        <a:solidFill>
          <a:schemeClr val="tx1"/>
        </a:solidFill>
        <a:latin typeface="AdLib BT" pitchFamily="82"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6600"/>
    <a:srgbClr val="000066"/>
    <a:srgbClr val="3E5B76"/>
    <a:srgbClr val="0000CC"/>
    <a:srgbClr val="000000"/>
    <a:srgbClr val="1C1C1C"/>
    <a:srgbClr val="800000"/>
    <a:srgbClr val="FF99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248" autoAdjust="0"/>
    <p:restoredTop sz="83133" autoAdjust="0"/>
  </p:normalViewPr>
  <p:slideViewPr>
    <p:cSldViewPr>
      <p:cViewPr varScale="1">
        <p:scale>
          <a:sx n="61" d="100"/>
          <a:sy n="61" d="100"/>
        </p:scale>
        <p:origin x="-66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Worksheet3.xlsx"/></Relationships>
</file>

<file path=ppt/charts/_rels/chart4.xml.rels><?xml version="1.0" encoding="UTF-8" standalone="yes"?>
<Relationships xmlns="http://schemas.openxmlformats.org/package/2006/relationships"><Relationship Id="rId1" Type="http://schemas.openxmlformats.org/officeDocument/2006/relationships/oleObject" Target="file:///\\itddata11\doh-data\mss\dc\PROGRAM\IMMUNE\Immunize\NDIIS\Sentinel%20Site%202009\Flu%20response%20spreadsheet%202008-09_v1.xls" TargetMode="Externa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itddata11\doh-data\mss\dc\PROGRAM\IMMUNE\Immunize\NDIIS\Sentinel%20Site%202009\Flu%20response%20spreadsheet%202008-09_v1.xls" TargetMode="External"/></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itddata11\doh-data\mss\dc\PROGRAM\IMMUNE\Immunize\NDIIS\Sentinel%20Site%202009\Flu%20response%20spreadsheet%202008-09_v1.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6.651634723788051E-2"/>
          <c:y val="7.5757575757575774E-2"/>
          <c:w val="0.70574971815107179"/>
          <c:h val="0.84848484848484862"/>
        </c:manualLayout>
      </c:layout>
      <c:lineChart>
        <c:grouping val="standard"/>
        <c:ser>
          <c:idx val="0"/>
          <c:order val="0"/>
          <c:tx>
            <c:strRef>
              <c:f>Sheet1!$A$2</c:f>
              <c:strCache>
                <c:ptCount val="1"/>
                <c:pt idx="0">
                  <c:v>No Intervention</c:v>
                </c:pt>
              </c:strCache>
            </c:strRef>
          </c:tx>
          <c:spPr>
            <a:ln w="34320">
              <a:solidFill>
                <a:srgbClr val="FF0000"/>
              </a:solidFill>
              <a:prstDash val="solid"/>
            </a:ln>
          </c:spPr>
          <c:marker>
            <c:symbol val="diamond"/>
            <c:size val="8"/>
            <c:spPr>
              <a:solidFill>
                <a:srgbClr val="FF0000"/>
              </a:solidFill>
              <a:ln>
                <a:solidFill>
                  <a:srgbClr val="FF0000"/>
                </a:solidFill>
                <a:prstDash val="solid"/>
              </a:ln>
            </c:spPr>
          </c:marker>
          <c:cat>
            <c:numRef>
              <c:f>Sheet1!$B$1:$M$1</c:f>
              <c:numCache>
                <c:formatCode>General</c:formatCode>
                <c:ptCount val="12"/>
                <c:pt idx="0">
                  <c:v>5</c:v>
                </c:pt>
                <c:pt idx="1">
                  <c:v>10</c:v>
                </c:pt>
                <c:pt idx="2">
                  <c:v>15</c:v>
                </c:pt>
                <c:pt idx="3">
                  <c:v>20</c:v>
                </c:pt>
                <c:pt idx="4">
                  <c:v>25</c:v>
                </c:pt>
                <c:pt idx="5">
                  <c:v>30</c:v>
                </c:pt>
                <c:pt idx="6">
                  <c:v>35</c:v>
                </c:pt>
                <c:pt idx="7">
                  <c:v>40</c:v>
                </c:pt>
                <c:pt idx="8">
                  <c:v>45</c:v>
                </c:pt>
                <c:pt idx="9">
                  <c:v>50</c:v>
                </c:pt>
                <c:pt idx="10">
                  <c:v>55</c:v>
                </c:pt>
                <c:pt idx="11">
                  <c:v>60</c:v>
                </c:pt>
              </c:numCache>
            </c:numRef>
          </c:cat>
          <c:val>
            <c:numRef>
              <c:f>Sheet1!$B$2:$M$2</c:f>
              <c:numCache>
                <c:formatCode>General</c:formatCode>
                <c:ptCount val="12"/>
                <c:pt idx="0">
                  <c:v>2</c:v>
                </c:pt>
                <c:pt idx="1">
                  <c:v>30</c:v>
                </c:pt>
                <c:pt idx="2">
                  <c:v>65</c:v>
                </c:pt>
                <c:pt idx="3">
                  <c:v>95</c:v>
                </c:pt>
                <c:pt idx="4">
                  <c:v>95</c:v>
                </c:pt>
                <c:pt idx="5">
                  <c:v>65</c:v>
                </c:pt>
                <c:pt idx="6">
                  <c:v>30</c:v>
                </c:pt>
                <c:pt idx="7">
                  <c:v>2</c:v>
                </c:pt>
                <c:pt idx="8">
                  <c:v>0</c:v>
                </c:pt>
                <c:pt idx="9">
                  <c:v>0</c:v>
                </c:pt>
                <c:pt idx="10">
                  <c:v>0</c:v>
                </c:pt>
                <c:pt idx="11">
                  <c:v>0</c:v>
                </c:pt>
              </c:numCache>
            </c:numRef>
          </c:val>
          <c:smooth val="1"/>
        </c:ser>
        <c:ser>
          <c:idx val="1"/>
          <c:order val="1"/>
          <c:tx>
            <c:strRef>
              <c:f>Sheet1!$A$3</c:f>
              <c:strCache>
                <c:ptCount val="1"/>
                <c:pt idx="0">
                  <c:v>With Intervention</c:v>
                </c:pt>
              </c:strCache>
            </c:strRef>
          </c:tx>
          <c:spPr>
            <a:ln w="34320">
              <a:solidFill>
                <a:srgbClr val="FFFF00"/>
              </a:solidFill>
              <a:prstDash val="solid"/>
            </a:ln>
          </c:spPr>
          <c:marker>
            <c:symbol val="square"/>
            <c:size val="8"/>
            <c:spPr>
              <a:solidFill>
                <a:srgbClr val="FFFF00"/>
              </a:solidFill>
              <a:ln>
                <a:solidFill>
                  <a:srgbClr val="FFFF00"/>
                </a:solidFill>
                <a:prstDash val="solid"/>
              </a:ln>
            </c:spPr>
          </c:marker>
          <c:cat>
            <c:numRef>
              <c:f>Sheet1!$B$1:$M$1</c:f>
              <c:numCache>
                <c:formatCode>General</c:formatCode>
                <c:ptCount val="12"/>
                <c:pt idx="0">
                  <c:v>5</c:v>
                </c:pt>
                <c:pt idx="1">
                  <c:v>10</c:v>
                </c:pt>
                <c:pt idx="2">
                  <c:v>15</c:v>
                </c:pt>
                <c:pt idx="3">
                  <c:v>20</c:v>
                </c:pt>
                <c:pt idx="4">
                  <c:v>25</c:v>
                </c:pt>
                <c:pt idx="5">
                  <c:v>30</c:v>
                </c:pt>
                <c:pt idx="6">
                  <c:v>35</c:v>
                </c:pt>
                <c:pt idx="7">
                  <c:v>40</c:v>
                </c:pt>
                <c:pt idx="8">
                  <c:v>45</c:v>
                </c:pt>
                <c:pt idx="9">
                  <c:v>50</c:v>
                </c:pt>
                <c:pt idx="10">
                  <c:v>55</c:v>
                </c:pt>
                <c:pt idx="11">
                  <c:v>60</c:v>
                </c:pt>
              </c:numCache>
            </c:numRef>
          </c:cat>
          <c:val>
            <c:numRef>
              <c:f>Sheet1!$B$3:$M$3</c:f>
              <c:numCache>
                <c:formatCode>General</c:formatCode>
                <c:ptCount val="12"/>
                <c:pt idx="0">
                  <c:v>0</c:v>
                </c:pt>
                <c:pt idx="1">
                  <c:v>0</c:v>
                </c:pt>
                <c:pt idx="2">
                  <c:v>2</c:v>
                </c:pt>
                <c:pt idx="3">
                  <c:v>10</c:v>
                </c:pt>
                <c:pt idx="4">
                  <c:v>20</c:v>
                </c:pt>
                <c:pt idx="5">
                  <c:v>30</c:v>
                </c:pt>
                <c:pt idx="6">
                  <c:v>33</c:v>
                </c:pt>
                <c:pt idx="7">
                  <c:v>30</c:v>
                </c:pt>
                <c:pt idx="8">
                  <c:v>20</c:v>
                </c:pt>
                <c:pt idx="9">
                  <c:v>10</c:v>
                </c:pt>
                <c:pt idx="10">
                  <c:v>2</c:v>
                </c:pt>
                <c:pt idx="11">
                  <c:v>0</c:v>
                </c:pt>
              </c:numCache>
            </c:numRef>
          </c:val>
          <c:smooth val="1"/>
        </c:ser>
        <c:marker val="1"/>
        <c:axId val="115935104"/>
        <c:axId val="115937280"/>
      </c:lineChart>
      <c:catAx>
        <c:axId val="115935104"/>
        <c:scaling>
          <c:orientation val="minMax"/>
        </c:scaling>
        <c:axPos val="b"/>
        <c:numFmt formatCode="General" sourceLinked="1"/>
        <c:tickLblPos val="nextTo"/>
        <c:spPr>
          <a:ln w="2860">
            <a:solidFill>
              <a:schemeClr val="tx1"/>
            </a:solidFill>
            <a:prstDash val="solid"/>
          </a:ln>
        </c:spPr>
        <c:txPr>
          <a:bodyPr rot="0" vert="horz"/>
          <a:lstStyle/>
          <a:p>
            <a:pPr>
              <a:defRPr sz="1621" b="1" i="0" u="none" strike="noStrike" baseline="-25000">
                <a:solidFill>
                  <a:schemeClr val="tx1"/>
                </a:solidFill>
                <a:latin typeface="Arial"/>
                <a:ea typeface="Arial"/>
                <a:cs typeface="Arial"/>
              </a:defRPr>
            </a:pPr>
            <a:endParaRPr lang="en-US"/>
          </a:p>
        </c:txPr>
        <c:crossAx val="115937280"/>
        <c:crosses val="autoZero"/>
        <c:auto val="1"/>
        <c:lblAlgn val="ctr"/>
        <c:lblOffset val="100"/>
        <c:tickLblSkip val="1"/>
        <c:tickMarkSkip val="1"/>
      </c:catAx>
      <c:valAx>
        <c:axId val="115937280"/>
        <c:scaling>
          <c:orientation val="minMax"/>
        </c:scaling>
        <c:axPos val="l"/>
        <c:majorGridlines>
          <c:spPr>
            <a:ln w="2860">
              <a:solidFill>
                <a:schemeClr val="tx1"/>
              </a:solidFill>
              <a:prstDash val="solid"/>
            </a:ln>
          </c:spPr>
        </c:majorGridlines>
        <c:numFmt formatCode="General" sourceLinked="1"/>
        <c:tickLblPos val="nextTo"/>
        <c:spPr>
          <a:ln w="2860">
            <a:solidFill>
              <a:schemeClr val="tx1"/>
            </a:solidFill>
            <a:prstDash val="solid"/>
          </a:ln>
        </c:spPr>
        <c:txPr>
          <a:bodyPr rot="0" vert="horz"/>
          <a:lstStyle/>
          <a:p>
            <a:pPr>
              <a:defRPr sz="1621" b="1" i="0" u="none" strike="noStrike" baseline="-25000">
                <a:solidFill>
                  <a:schemeClr val="tx1"/>
                </a:solidFill>
                <a:latin typeface="Arial"/>
                <a:ea typeface="Arial"/>
                <a:cs typeface="Arial"/>
              </a:defRPr>
            </a:pPr>
            <a:endParaRPr lang="en-US"/>
          </a:p>
        </c:txPr>
        <c:crossAx val="115935104"/>
        <c:crosses val="autoZero"/>
        <c:crossBetween val="midCat"/>
      </c:valAx>
      <c:spPr>
        <a:noFill/>
        <a:ln w="11440">
          <a:solidFill>
            <a:schemeClr val="tx1"/>
          </a:solidFill>
          <a:prstDash val="solid"/>
        </a:ln>
      </c:spPr>
    </c:plotArea>
    <c:legend>
      <c:legendPos val="r"/>
      <c:layout>
        <c:manualLayout>
          <c:xMode val="edge"/>
          <c:yMode val="edge"/>
          <c:x val="0.79819616685456596"/>
          <c:y val="0.44805194805194809"/>
          <c:w val="0.19729425028184899"/>
          <c:h val="0.10606060606060613"/>
        </c:manualLayout>
      </c:layout>
      <c:spPr>
        <a:noFill/>
        <a:ln w="2860">
          <a:solidFill>
            <a:schemeClr val="tx1"/>
          </a:solidFill>
          <a:prstDash val="solid"/>
        </a:ln>
      </c:spPr>
      <c:txPr>
        <a:bodyPr/>
        <a:lstStyle/>
        <a:p>
          <a:pPr>
            <a:defRPr sz="991" b="1" i="0" u="none" strike="noStrike" baseline="0">
              <a:solidFill>
                <a:schemeClr val="tx1"/>
              </a:solidFill>
              <a:latin typeface="Arial"/>
              <a:ea typeface="Arial"/>
              <a:cs typeface="Arial"/>
            </a:defRPr>
          </a:pPr>
          <a:endParaRPr lang="en-US"/>
        </a:p>
      </c:txPr>
    </c:legend>
    <c:plotVisOnly val="1"/>
    <c:dispBlanksAs val="gap"/>
  </c:chart>
  <c:spPr>
    <a:solidFill>
      <a:srgbClr val="336600"/>
    </a:solidFill>
    <a:ln>
      <a:noFill/>
    </a:ln>
  </c:spPr>
  <c:txPr>
    <a:bodyPr/>
    <a:lstStyle/>
    <a:p>
      <a:pPr>
        <a:defRPr sz="1621" b="1" i="0" u="none" strike="noStrike" baseline="0">
          <a:solidFill>
            <a:schemeClr val="tx1"/>
          </a:solidFill>
          <a:latin typeface="Arial"/>
          <a:ea typeface="Arial"/>
          <a:cs typeface="Arial"/>
        </a:defRPr>
      </a:pPr>
      <a:endParaRPr lang="en-US"/>
    </a:p>
  </c:txPr>
  <c:externalData r:id="rId1"/>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7967242963570307"/>
          <c:y val="5.2970353868486843E-2"/>
          <c:w val="0.73393461104847879"/>
          <c:h val="0.78354978354978388"/>
        </c:manualLayout>
      </c:layout>
      <c:lineChart>
        <c:grouping val="standard"/>
        <c:ser>
          <c:idx val="0"/>
          <c:order val="0"/>
          <c:tx>
            <c:strRef>
              <c:f>Sheet1!$A$2</c:f>
              <c:strCache>
                <c:ptCount val="1"/>
                <c:pt idx="0">
                  <c:v>100% Cap</c:v>
                </c:pt>
              </c:strCache>
            </c:strRef>
          </c:tx>
          <c:spPr>
            <a:ln w="38086">
              <a:solidFill>
                <a:srgbClr val="FF0000"/>
              </a:solidFill>
              <a:prstDash val="solid"/>
            </a:ln>
          </c:spPr>
          <c:marker>
            <c:symbol val="diamond"/>
            <c:size val="8"/>
            <c:spPr>
              <a:solidFill>
                <a:srgbClr val="FF0000"/>
              </a:solidFill>
              <a:ln>
                <a:solidFill>
                  <a:srgbClr val="FF0000"/>
                </a:solidFill>
                <a:prstDash val="solid"/>
              </a:ln>
            </c:spPr>
          </c:marker>
          <c:dLbls>
            <c:spPr>
              <a:noFill/>
              <a:ln w="25391">
                <a:noFill/>
              </a:ln>
            </c:spPr>
            <c:txPr>
              <a:bodyPr/>
              <a:lstStyle/>
              <a:p>
                <a:pPr>
                  <a:defRPr sz="1799" b="1" i="0" u="none" strike="noStrike" baseline="0">
                    <a:solidFill>
                      <a:schemeClr val="tx1"/>
                    </a:solidFill>
                    <a:latin typeface="Arial"/>
                    <a:ea typeface="Arial"/>
                    <a:cs typeface="Arial"/>
                  </a:defRPr>
                </a:pPr>
                <a:endParaRPr lang="en-US"/>
              </a:p>
            </c:txPr>
            <c:showVal val="1"/>
          </c:dLbls>
          <c:cat>
            <c:numRef>
              <c:f>Sheet1!$B$1:$F$1</c:f>
              <c:numCache>
                <c:formatCode>General</c:formatCode>
                <c:ptCount val="5"/>
                <c:pt idx="0">
                  <c:v>10</c:v>
                </c:pt>
                <c:pt idx="1">
                  <c:v>20</c:v>
                </c:pt>
                <c:pt idx="2">
                  <c:v>30</c:v>
                </c:pt>
                <c:pt idx="3">
                  <c:v>40</c:v>
                </c:pt>
                <c:pt idx="4">
                  <c:v>50</c:v>
                </c:pt>
              </c:numCache>
            </c:numRef>
          </c:cat>
          <c:val>
            <c:numRef>
              <c:f>Sheet1!$B$2:$F$2</c:f>
              <c:numCache>
                <c:formatCode>General</c:formatCode>
                <c:ptCount val="5"/>
                <c:pt idx="0">
                  <c:v>17.5</c:v>
                </c:pt>
                <c:pt idx="1">
                  <c:v>8.75</c:v>
                </c:pt>
                <c:pt idx="2">
                  <c:v>5.83</c:v>
                </c:pt>
                <c:pt idx="3">
                  <c:v>4.38</c:v>
                </c:pt>
                <c:pt idx="4">
                  <c:v>3.5</c:v>
                </c:pt>
              </c:numCache>
            </c:numRef>
          </c:val>
          <c:smooth val="1"/>
        </c:ser>
        <c:ser>
          <c:idx val="1"/>
          <c:order val="1"/>
          <c:tx>
            <c:strRef>
              <c:f>Sheet1!$A$3</c:f>
              <c:strCache>
                <c:ptCount val="1"/>
                <c:pt idx="0">
                  <c:v>80% Cap</c:v>
                </c:pt>
              </c:strCache>
            </c:strRef>
          </c:tx>
          <c:spPr>
            <a:ln w="38086">
              <a:solidFill>
                <a:srgbClr val="FFFF00"/>
              </a:solidFill>
              <a:prstDash val="solid"/>
            </a:ln>
          </c:spPr>
          <c:marker>
            <c:symbol val="square"/>
            <c:size val="8"/>
            <c:spPr>
              <a:solidFill>
                <a:srgbClr val="FFFF00"/>
              </a:solidFill>
              <a:ln>
                <a:solidFill>
                  <a:srgbClr val="FFFF00"/>
                </a:solidFill>
                <a:prstDash val="solid"/>
              </a:ln>
            </c:spPr>
          </c:marker>
          <c:dLbls>
            <c:spPr>
              <a:noFill/>
              <a:ln w="25391">
                <a:noFill/>
              </a:ln>
            </c:spPr>
            <c:txPr>
              <a:bodyPr/>
              <a:lstStyle/>
              <a:p>
                <a:pPr>
                  <a:defRPr sz="1799" b="1" i="0" u="none" strike="noStrike" baseline="0">
                    <a:solidFill>
                      <a:schemeClr val="tx1"/>
                    </a:solidFill>
                    <a:latin typeface="Arial"/>
                    <a:ea typeface="Arial"/>
                    <a:cs typeface="Arial"/>
                  </a:defRPr>
                </a:pPr>
                <a:endParaRPr lang="en-US"/>
              </a:p>
            </c:txPr>
            <c:showVal val="1"/>
          </c:dLbls>
          <c:cat>
            <c:numRef>
              <c:f>Sheet1!$B$1:$F$1</c:f>
              <c:numCache>
                <c:formatCode>General</c:formatCode>
                <c:ptCount val="5"/>
                <c:pt idx="0">
                  <c:v>10</c:v>
                </c:pt>
                <c:pt idx="1">
                  <c:v>20</c:v>
                </c:pt>
                <c:pt idx="2">
                  <c:v>30</c:v>
                </c:pt>
                <c:pt idx="3">
                  <c:v>40</c:v>
                </c:pt>
                <c:pt idx="4">
                  <c:v>50</c:v>
                </c:pt>
              </c:numCache>
            </c:numRef>
          </c:cat>
          <c:val>
            <c:numRef>
              <c:f>Sheet1!$B$3:$F$3</c:f>
              <c:numCache>
                <c:formatCode>General</c:formatCode>
                <c:ptCount val="5"/>
                <c:pt idx="0">
                  <c:v>14</c:v>
                </c:pt>
                <c:pt idx="1">
                  <c:v>7</c:v>
                </c:pt>
                <c:pt idx="2">
                  <c:v>4.6599999999999975</c:v>
                </c:pt>
                <c:pt idx="3">
                  <c:v>3.5</c:v>
                </c:pt>
                <c:pt idx="4">
                  <c:v>2.8</c:v>
                </c:pt>
              </c:numCache>
            </c:numRef>
          </c:val>
          <c:smooth val="1"/>
        </c:ser>
        <c:marker val="1"/>
        <c:axId val="116123136"/>
        <c:axId val="116124672"/>
      </c:lineChart>
      <c:catAx>
        <c:axId val="116123136"/>
        <c:scaling>
          <c:orientation val="minMax"/>
        </c:scaling>
        <c:axPos val="b"/>
        <c:numFmt formatCode="General" sourceLinked="1"/>
        <c:tickLblPos val="nextTo"/>
        <c:spPr>
          <a:ln w="3174">
            <a:solidFill>
              <a:schemeClr val="tx1"/>
            </a:solidFill>
            <a:prstDash val="solid"/>
          </a:ln>
        </c:spPr>
        <c:txPr>
          <a:bodyPr rot="0" vert="horz"/>
          <a:lstStyle/>
          <a:p>
            <a:pPr>
              <a:defRPr sz="1799" b="1" i="0" u="none" strike="noStrike" baseline="0">
                <a:solidFill>
                  <a:schemeClr val="tx1"/>
                </a:solidFill>
                <a:latin typeface="Arial"/>
                <a:ea typeface="Arial"/>
                <a:cs typeface="Arial"/>
              </a:defRPr>
            </a:pPr>
            <a:endParaRPr lang="en-US"/>
          </a:p>
        </c:txPr>
        <c:crossAx val="116124672"/>
        <c:crosses val="autoZero"/>
        <c:auto val="1"/>
        <c:lblAlgn val="ctr"/>
        <c:lblOffset val="100"/>
        <c:tickLblSkip val="1"/>
        <c:tickMarkSkip val="1"/>
      </c:catAx>
      <c:valAx>
        <c:axId val="116124672"/>
        <c:scaling>
          <c:orientation val="minMax"/>
        </c:scaling>
        <c:axPos val="l"/>
        <c:majorGridlines>
          <c:spPr>
            <a:ln w="3174">
              <a:solidFill>
                <a:schemeClr val="tx1"/>
              </a:solidFill>
              <a:prstDash val="solid"/>
            </a:ln>
          </c:spPr>
        </c:majorGridlines>
        <c:numFmt formatCode="General" sourceLinked="1"/>
        <c:tickLblPos val="nextTo"/>
        <c:spPr>
          <a:ln w="3174">
            <a:solidFill>
              <a:schemeClr val="tx1"/>
            </a:solidFill>
            <a:prstDash val="solid"/>
          </a:ln>
        </c:spPr>
        <c:txPr>
          <a:bodyPr rot="0" vert="horz"/>
          <a:lstStyle/>
          <a:p>
            <a:pPr>
              <a:defRPr sz="1799" b="1" i="0" u="none" strike="noStrike" baseline="0">
                <a:solidFill>
                  <a:schemeClr val="tx1"/>
                </a:solidFill>
                <a:latin typeface="Arial"/>
                <a:ea typeface="Arial"/>
                <a:cs typeface="Arial"/>
              </a:defRPr>
            </a:pPr>
            <a:endParaRPr lang="en-US"/>
          </a:p>
        </c:txPr>
        <c:crossAx val="116123136"/>
        <c:crosses val="autoZero"/>
        <c:crossBetween val="between"/>
      </c:valAx>
      <c:spPr>
        <a:noFill/>
        <a:ln w="12695">
          <a:solidFill>
            <a:schemeClr val="tx1"/>
          </a:solidFill>
          <a:prstDash val="solid"/>
        </a:ln>
      </c:spPr>
    </c:plotArea>
    <c:legend>
      <c:legendPos val="r"/>
      <c:legendEntry>
        <c:idx val="1"/>
        <c:txPr>
          <a:bodyPr/>
          <a:lstStyle/>
          <a:p>
            <a:pPr>
              <a:defRPr sz="1200" b="1" i="0" u="none" strike="noStrike" baseline="0">
                <a:solidFill>
                  <a:schemeClr val="tx1"/>
                </a:solidFill>
                <a:latin typeface="Arial"/>
                <a:ea typeface="Arial"/>
                <a:cs typeface="Arial"/>
              </a:defRPr>
            </a:pPr>
            <a:endParaRPr lang="en-US"/>
          </a:p>
        </c:txPr>
      </c:legendEntry>
      <c:legendEntry>
        <c:idx val="0"/>
        <c:txPr>
          <a:bodyPr/>
          <a:lstStyle/>
          <a:p>
            <a:pPr>
              <a:defRPr sz="1200" b="1" i="0" u="none" strike="noStrike" baseline="0">
                <a:solidFill>
                  <a:schemeClr val="tx1"/>
                </a:solidFill>
                <a:latin typeface="Arial"/>
                <a:ea typeface="Arial"/>
                <a:cs typeface="Arial"/>
              </a:defRPr>
            </a:pPr>
            <a:endParaRPr lang="en-US"/>
          </a:p>
        </c:txPr>
      </c:legendEntry>
      <c:layout>
        <c:manualLayout>
          <c:xMode val="edge"/>
          <c:yMode val="edge"/>
          <c:x val="0.86855782524491432"/>
          <c:y val="0.86351244667585769"/>
          <c:w val="0.11975131115791855"/>
          <c:h val="0.13107281098443949"/>
        </c:manualLayout>
      </c:layout>
      <c:spPr>
        <a:noFill/>
        <a:ln w="3174">
          <a:solidFill>
            <a:schemeClr val="tx1"/>
          </a:solidFill>
          <a:prstDash val="solid"/>
        </a:ln>
      </c:spPr>
      <c:txPr>
        <a:bodyPr/>
        <a:lstStyle/>
        <a:p>
          <a:pPr>
            <a:defRPr sz="1654" b="1" i="0" u="none" strike="noStrike" baseline="0">
              <a:solidFill>
                <a:schemeClr val="tx1"/>
              </a:solidFill>
              <a:latin typeface="Arial"/>
              <a:ea typeface="Arial"/>
              <a:cs typeface="Arial"/>
            </a:defRPr>
          </a:pPr>
          <a:endParaRPr lang="en-US"/>
        </a:p>
      </c:txPr>
    </c:legend>
    <c:plotVisOnly val="1"/>
    <c:dispBlanksAs val="gap"/>
  </c:chart>
  <c:spPr>
    <a:solidFill>
      <a:srgbClr val="336600"/>
    </a:solidFill>
    <a:ln>
      <a:noFill/>
    </a:ln>
  </c:spPr>
  <c:txPr>
    <a:bodyPr/>
    <a:lstStyle/>
    <a:p>
      <a:pPr>
        <a:defRPr sz="1799" b="1" i="0" u="none" strike="noStrike" baseline="0">
          <a:solidFill>
            <a:schemeClr val="tx1"/>
          </a:solidFill>
          <a:latin typeface="Arial"/>
          <a:ea typeface="Arial"/>
          <a:cs typeface="Arial"/>
        </a:defRPr>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5.298759864712517E-2"/>
          <c:y val="6.7099567099567103E-2"/>
          <c:w val="0.74859075535512964"/>
          <c:h val="0.78354978354978388"/>
        </c:manualLayout>
      </c:layout>
      <c:lineChart>
        <c:grouping val="standard"/>
        <c:ser>
          <c:idx val="0"/>
          <c:order val="0"/>
          <c:tx>
            <c:strRef>
              <c:f>Sheet1!$A$2</c:f>
              <c:strCache>
                <c:ptCount val="1"/>
                <c:pt idx="0">
                  <c:v>100% Cap</c:v>
                </c:pt>
              </c:strCache>
            </c:strRef>
          </c:tx>
          <c:spPr>
            <a:ln w="38086">
              <a:solidFill>
                <a:srgbClr val="FF0000"/>
              </a:solidFill>
              <a:prstDash val="solid"/>
            </a:ln>
          </c:spPr>
          <c:marker>
            <c:symbol val="diamond"/>
            <c:size val="8"/>
            <c:spPr>
              <a:solidFill>
                <a:srgbClr val="FF0000"/>
              </a:solidFill>
              <a:ln>
                <a:solidFill>
                  <a:srgbClr val="FF0000"/>
                </a:solidFill>
                <a:prstDash val="solid"/>
              </a:ln>
            </c:spPr>
          </c:marker>
          <c:dLbls>
            <c:spPr>
              <a:noFill/>
              <a:ln w="25391">
                <a:noFill/>
              </a:ln>
            </c:spPr>
            <c:txPr>
              <a:bodyPr/>
              <a:lstStyle/>
              <a:p>
                <a:pPr>
                  <a:defRPr sz="1799" b="1" i="0" u="none" strike="noStrike" baseline="0">
                    <a:solidFill>
                      <a:schemeClr val="tx1"/>
                    </a:solidFill>
                    <a:latin typeface="Arial"/>
                    <a:ea typeface="Arial"/>
                    <a:cs typeface="Arial"/>
                  </a:defRPr>
                </a:pPr>
                <a:endParaRPr lang="en-US"/>
              </a:p>
            </c:txPr>
            <c:showVal val="1"/>
          </c:dLbls>
          <c:cat>
            <c:numRef>
              <c:f>Sheet1!$B$1:$F$1</c:f>
              <c:numCache>
                <c:formatCode>General</c:formatCode>
                <c:ptCount val="5"/>
                <c:pt idx="0">
                  <c:v>10</c:v>
                </c:pt>
                <c:pt idx="1">
                  <c:v>20</c:v>
                </c:pt>
                <c:pt idx="2">
                  <c:v>30</c:v>
                </c:pt>
                <c:pt idx="3">
                  <c:v>40</c:v>
                </c:pt>
                <c:pt idx="4">
                  <c:v>50</c:v>
                </c:pt>
              </c:numCache>
            </c:numRef>
          </c:cat>
          <c:val>
            <c:numRef>
              <c:f>Sheet1!$B$2:$F$2</c:f>
              <c:numCache>
                <c:formatCode>General</c:formatCode>
                <c:ptCount val="5"/>
                <c:pt idx="0">
                  <c:v>8.3600000000000048</c:v>
                </c:pt>
                <c:pt idx="1">
                  <c:v>4.18</c:v>
                </c:pt>
                <c:pt idx="2">
                  <c:v>2.79</c:v>
                </c:pt>
                <c:pt idx="3">
                  <c:v>2.09</c:v>
                </c:pt>
                <c:pt idx="4">
                  <c:v>1.6700000000000006</c:v>
                </c:pt>
              </c:numCache>
            </c:numRef>
          </c:val>
          <c:smooth val="1"/>
        </c:ser>
        <c:ser>
          <c:idx val="1"/>
          <c:order val="1"/>
          <c:tx>
            <c:strRef>
              <c:f>Sheet1!$A$3</c:f>
              <c:strCache>
                <c:ptCount val="1"/>
                <c:pt idx="0">
                  <c:v>80% Cap</c:v>
                </c:pt>
              </c:strCache>
            </c:strRef>
          </c:tx>
          <c:spPr>
            <a:ln w="38086">
              <a:solidFill>
                <a:srgbClr val="FFFF00"/>
              </a:solidFill>
              <a:prstDash val="solid"/>
            </a:ln>
          </c:spPr>
          <c:marker>
            <c:symbol val="square"/>
            <c:size val="8"/>
            <c:spPr>
              <a:solidFill>
                <a:srgbClr val="FFFF00"/>
              </a:solidFill>
              <a:ln>
                <a:solidFill>
                  <a:srgbClr val="FFFF00"/>
                </a:solidFill>
                <a:prstDash val="solid"/>
              </a:ln>
            </c:spPr>
          </c:marker>
          <c:dLbls>
            <c:spPr>
              <a:noFill/>
              <a:ln w="25391">
                <a:noFill/>
              </a:ln>
            </c:spPr>
            <c:txPr>
              <a:bodyPr/>
              <a:lstStyle/>
              <a:p>
                <a:pPr>
                  <a:defRPr sz="1799" b="1" i="0" u="none" strike="noStrike" baseline="0">
                    <a:solidFill>
                      <a:schemeClr val="tx1"/>
                    </a:solidFill>
                    <a:latin typeface="Arial"/>
                    <a:ea typeface="Arial"/>
                    <a:cs typeface="Arial"/>
                  </a:defRPr>
                </a:pPr>
                <a:endParaRPr lang="en-US"/>
              </a:p>
            </c:txPr>
            <c:showVal val="1"/>
          </c:dLbls>
          <c:cat>
            <c:numRef>
              <c:f>Sheet1!$B$1:$F$1</c:f>
              <c:numCache>
                <c:formatCode>General</c:formatCode>
                <c:ptCount val="5"/>
                <c:pt idx="0">
                  <c:v>10</c:v>
                </c:pt>
                <c:pt idx="1">
                  <c:v>20</c:v>
                </c:pt>
                <c:pt idx="2">
                  <c:v>30</c:v>
                </c:pt>
                <c:pt idx="3">
                  <c:v>40</c:v>
                </c:pt>
                <c:pt idx="4">
                  <c:v>50</c:v>
                </c:pt>
              </c:numCache>
            </c:numRef>
          </c:cat>
          <c:val>
            <c:numRef>
              <c:f>Sheet1!$B$3:$F$3</c:f>
              <c:numCache>
                <c:formatCode>General</c:formatCode>
                <c:ptCount val="5"/>
                <c:pt idx="0">
                  <c:v>6.6899999999999995</c:v>
                </c:pt>
                <c:pt idx="1">
                  <c:v>3.34</c:v>
                </c:pt>
                <c:pt idx="2">
                  <c:v>2.23</c:v>
                </c:pt>
                <c:pt idx="3">
                  <c:v>1.6700000000000006</c:v>
                </c:pt>
                <c:pt idx="4">
                  <c:v>1.34</c:v>
                </c:pt>
              </c:numCache>
            </c:numRef>
          </c:val>
          <c:smooth val="1"/>
        </c:ser>
        <c:marker val="1"/>
        <c:axId val="116188672"/>
        <c:axId val="116190208"/>
      </c:lineChart>
      <c:catAx>
        <c:axId val="116188672"/>
        <c:scaling>
          <c:orientation val="minMax"/>
        </c:scaling>
        <c:axPos val="b"/>
        <c:numFmt formatCode="General" sourceLinked="1"/>
        <c:tickLblPos val="nextTo"/>
        <c:spPr>
          <a:ln w="3174">
            <a:solidFill>
              <a:schemeClr val="tx1"/>
            </a:solidFill>
            <a:prstDash val="solid"/>
          </a:ln>
        </c:spPr>
        <c:txPr>
          <a:bodyPr rot="0" vert="horz"/>
          <a:lstStyle/>
          <a:p>
            <a:pPr>
              <a:defRPr sz="1799" b="1" i="0" u="none" strike="noStrike" baseline="0">
                <a:solidFill>
                  <a:schemeClr val="tx1"/>
                </a:solidFill>
                <a:latin typeface="Arial"/>
                <a:ea typeface="Arial"/>
                <a:cs typeface="Arial"/>
              </a:defRPr>
            </a:pPr>
            <a:endParaRPr lang="en-US"/>
          </a:p>
        </c:txPr>
        <c:crossAx val="116190208"/>
        <c:crosses val="autoZero"/>
        <c:auto val="1"/>
        <c:lblAlgn val="ctr"/>
        <c:lblOffset val="100"/>
        <c:tickLblSkip val="1"/>
        <c:tickMarkSkip val="1"/>
      </c:catAx>
      <c:valAx>
        <c:axId val="116190208"/>
        <c:scaling>
          <c:orientation val="minMax"/>
        </c:scaling>
        <c:axPos val="l"/>
        <c:majorGridlines>
          <c:spPr>
            <a:ln w="3174">
              <a:solidFill>
                <a:schemeClr val="tx1"/>
              </a:solidFill>
              <a:prstDash val="solid"/>
            </a:ln>
          </c:spPr>
        </c:majorGridlines>
        <c:numFmt formatCode="General" sourceLinked="1"/>
        <c:tickLblPos val="nextTo"/>
        <c:spPr>
          <a:ln w="3174">
            <a:solidFill>
              <a:schemeClr val="tx1"/>
            </a:solidFill>
            <a:prstDash val="solid"/>
          </a:ln>
        </c:spPr>
        <c:txPr>
          <a:bodyPr rot="0" vert="horz"/>
          <a:lstStyle/>
          <a:p>
            <a:pPr>
              <a:defRPr sz="1799" b="1" i="0" u="none" strike="noStrike" baseline="0">
                <a:solidFill>
                  <a:schemeClr val="tx1"/>
                </a:solidFill>
                <a:latin typeface="Arial"/>
                <a:ea typeface="Arial"/>
                <a:cs typeface="Arial"/>
              </a:defRPr>
            </a:pPr>
            <a:endParaRPr lang="en-US"/>
          </a:p>
        </c:txPr>
        <c:crossAx val="116188672"/>
        <c:crosses val="autoZero"/>
        <c:crossBetween val="between"/>
      </c:valAx>
      <c:spPr>
        <a:noFill/>
        <a:ln w="12695">
          <a:solidFill>
            <a:schemeClr val="tx1"/>
          </a:solidFill>
          <a:prstDash val="solid"/>
        </a:ln>
      </c:spPr>
    </c:plotArea>
    <c:legend>
      <c:legendPos val="r"/>
      <c:layout>
        <c:manualLayout>
          <c:xMode val="edge"/>
          <c:yMode val="edge"/>
          <c:x val="0.83033656294821856"/>
          <c:y val="0.82960216384985841"/>
          <c:w val="0.13987506951965573"/>
          <c:h val="0.15367965367965367"/>
        </c:manualLayout>
      </c:layout>
      <c:spPr>
        <a:noFill/>
        <a:ln w="3174">
          <a:solidFill>
            <a:schemeClr val="tx1"/>
          </a:solidFill>
          <a:prstDash val="solid"/>
        </a:ln>
      </c:spPr>
      <c:txPr>
        <a:bodyPr/>
        <a:lstStyle/>
        <a:p>
          <a:pPr>
            <a:defRPr sz="1200" b="1" i="0" u="none" strike="noStrike" baseline="0">
              <a:solidFill>
                <a:schemeClr val="tx1"/>
              </a:solidFill>
              <a:latin typeface="Arial"/>
              <a:ea typeface="Arial"/>
              <a:cs typeface="Arial"/>
            </a:defRPr>
          </a:pPr>
          <a:endParaRPr lang="en-US"/>
        </a:p>
      </c:txPr>
    </c:legend>
    <c:plotVisOnly val="1"/>
    <c:dispBlanksAs val="gap"/>
  </c:chart>
  <c:spPr>
    <a:solidFill>
      <a:srgbClr val="336600"/>
    </a:solidFill>
    <a:ln>
      <a:noFill/>
    </a:ln>
  </c:spPr>
  <c:txPr>
    <a:bodyPr/>
    <a:lstStyle/>
    <a:p>
      <a:pPr>
        <a:defRPr sz="1799" b="1" i="0" u="none" strike="noStrike" baseline="0">
          <a:solidFill>
            <a:schemeClr val="tx1"/>
          </a:solidFill>
          <a:latin typeface="Arial"/>
          <a:ea typeface="Arial"/>
          <a:cs typeface="Arial"/>
        </a:defRPr>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hart>
    <c:title>
      <c:tx>
        <c:rich>
          <a:bodyPr anchor="t" anchorCtr="0"/>
          <a:lstStyle/>
          <a:p>
            <a:pPr algn="ctr">
              <a:defRPr/>
            </a:pPr>
            <a:r>
              <a:rPr lang="en-US" dirty="0"/>
              <a:t>Figure 1. Average influenza vaccine coverage among children aged 6 months-18 years – </a:t>
            </a:r>
            <a:r>
              <a:rPr lang="en-US" dirty="0" smtClean="0"/>
              <a:t>North Dakota Immunization </a:t>
            </a:r>
            <a:r>
              <a:rPr lang="en-US" dirty="0"/>
              <a:t>Information </a:t>
            </a:r>
            <a:r>
              <a:rPr lang="en-US" dirty="0" smtClean="0"/>
              <a:t>System, </a:t>
            </a:r>
            <a:r>
              <a:rPr lang="en-US" dirty="0"/>
              <a:t>2008-09 influenza season</a:t>
            </a:r>
          </a:p>
        </c:rich>
      </c:tx>
      <c:spPr>
        <a:solidFill>
          <a:srgbClr val="336600"/>
        </a:solidFill>
      </c:spPr>
    </c:title>
    <c:plotArea>
      <c:layout/>
      <c:barChart>
        <c:barDir val="col"/>
        <c:grouping val="clustered"/>
        <c:ser>
          <c:idx val="0"/>
          <c:order val="0"/>
          <c:tx>
            <c:strRef>
              <c:f>'Vaccine coverage'!$F$4</c:f>
              <c:strCache>
                <c:ptCount val="1"/>
                <c:pt idx="0">
                  <c:v>% with at least 1 dose</c:v>
                </c:pt>
              </c:strCache>
            </c:strRef>
          </c:tx>
          <c:spPr>
            <a:solidFill>
              <a:schemeClr val="tx2">
                <a:lumMod val="40000"/>
                <a:lumOff val="60000"/>
              </a:schemeClr>
            </a:solidFill>
          </c:spPr>
          <c:cat>
            <c:strRef>
              <c:f>'Vaccine coverage'!$A$5:$A$11</c:f>
              <c:strCache>
                <c:ptCount val="7"/>
                <c:pt idx="0">
                  <c:v>6-23 month olds</c:v>
                </c:pt>
                <c:pt idx="1">
                  <c:v>24-59 month olds</c:v>
                </c:pt>
                <c:pt idx="2">
                  <c:v>5-8 year olds</c:v>
                </c:pt>
                <c:pt idx="3">
                  <c:v>8-9* year olds</c:v>
                </c:pt>
                <c:pt idx="4">
                  <c:v>9-10 year olds</c:v>
                </c:pt>
                <c:pt idx="5">
                  <c:v>11-12 year olds</c:v>
                </c:pt>
                <c:pt idx="6">
                  <c:v>13-18 year olds</c:v>
                </c:pt>
              </c:strCache>
            </c:strRef>
          </c:cat>
          <c:val>
            <c:numRef>
              <c:f>'Vaccine coverage'!$F$5:$F$11</c:f>
              <c:numCache>
                <c:formatCode>0.0%</c:formatCode>
                <c:ptCount val="7"/>
                <c:pt idx="0">
                  <c:v>0.54492860659773623</c:v>
                </c:pt>
                <c:pt idx="1">
                  <c:v>0.31761424017003187</c:v>
                </c:pt>
                <c:pt idx="2">
                  <c:v>0.20792366461429354</c:v>
                </c:pt>
                <c:pt idx="3">
                  <c:v>0.16787122207621541</c:v>
                </c:pt>
                <c:pt idx="4">
                  <c:v>0.15025707927250403</c:v>
                </c:pt>
                <c:pt idx="5">
                  <c:v>0.12827171461764478</c:v>
                </c:pt>
                <c:pt idx="6">
                  <c:v>8.497295862503744E-2</c:v>
                </c:pt>
              </c:numCache>
            </c:numRef>
          </c:val>
        </c:ser>
        <c:ser>
          <c:idx val="1"/>
          <c:order val="1"/>
          <c:tx>
            <c:strRef>
              <c:f>'Vaccine coverage'!$K$4</c:f>
              <c:strCache>
                <c:ptCount val="1"/>
                <c:pt idx="0">
                  <c:v>% kids fully vaccinated</c:v>
                </c:pt>
              </c:strCache>
            </c:strRef>
          </c:tx>
          <c:spPr>
            <a:solidFill>
              <a:schemeClr val="tx2">
                <a:lumMod val="75000"/>
              </a:schemeClr>
            </a:solidFill>
          </c:spPr>
          <c:cat>
            <c:strRef>
              <c:f>'Vaccine coverage'!$A$5:$A$11</c:f>
              <c:strCache>
                <c:ptCount val="7"/>
                <c:pt idx="0">
                  <c:v>6-23 month olds</c:v>
                </c:pt>
                <c:pt idx="1">
                  <c:v>24-59 month olds</c:v>
                </c:pt>
                <c:pt idx="2">
                  <c:v>5-8 year olds</c:v>
                </c:pt>
                <c:pt idx="3">
                  <c:v>8-9* year olds</c:v>
                </c:pt>
                <c:pt idx="4">
                  <c:v>9-10 year olds</c:v>
                </c:pt>
                <c:pt idx="5">
                  <c:v>11-12 year olds</c:v>
                </c:pt>
                <c:pt idx="6">
                  <c:v>13-18 year olds</c:v>
                </c:pt>
              </c:strCache>
            </c:strRef>
          </c:cat>
          <c:val>
            <c:numRef>
              <c:f>'Vaccine coverage'!$K$5:$K$11</c:f>
              <c:numCache>
                <c:formatCode>0.0%</c:formatCode>
                <c:ptCount val="7"/>
                <c:pt idx="0" formatCode="General">
                  <c:v>0.3353028064992627</c:v>
                </c:pt>
                <c:pt idx="1">
                  <c:v>0.26319518243003825</c:v>
                </c:pt>
                <c:pt idx="2">
                  <c:v>0.13007317623545317</c:v>
                </c:pt>
                <c:pt idx="3">
                  <c:v>8.0814717477003944E-2</c:v>
                </c:pt>
                <c:pt idx="4">
                  <c:v>0.15000000000000024</c:v>
                </c:pt>
                <c:pt idx="5">
                  <c:v>0.128</c:v>
                </c:pt>
                <c:pt idx="6">
                  <c:v>8.5000000000000048E-2</c:v>
                </c:pt>
              </c:numCache>
            </c:numRef>
          </c:val>
        </c:ser>
        <c:axId val="55401472"/>
        <c:axId val="55477376"/>
      </c:barChart>
      <c:catAx>
        <c:axId val="55401472"/>
        <c:scaling>
          <c:orientation val="minMax"/>
        </c:scaling>
        <c:axPos val="b"/>
        <c:title>
          <c:tx>
            <c:rich>
              <a:bodyPr/>
              <a:lstStyle/>
              <a:p>
                <a:pPr marL="0" marR="0" indent="0" algn="l" defTabSz="914400" rtl="0" eaLnBrk="1" fontAlgn="auto" latinLnBrk="0" hangingPunct="1">
                  <a:lnSpc>
                    <a:spcPct val="100000"/>
                  </a:lnSpc>
                  <a:spcBef>
                    <a:spcPts val="0"/>
                  </a:spcBef>
                  <a:spcAft>
                    <a:spcPts val="0"/>
                  </a:spcAft>
                  <a:buClrTx/>
                  <a:buSzTx/>
                  <a:buFontTx/>
                  <a:buNone/>
                  <a:tabLst/>
                  <a:defRPr sz="1100" b="0" i="0" u="none" strike="noStrike" kern="1200" baseline="0">
                    <a:solidFill>
                      <a:sysClr val="windowText" lastClr="000000"/>
                    </a:solidFill>
                    <a:latin typeface="Arial" pitchFamily="34" charset="0"/>
                    <a:ea typeface="+mn-ea"/>
                    <a:cs typeface="Arial" pitchFamily="34" charset="0"/>
                  </a:defRPr>
                </a:pPr>
                <a:r>
                  <a:rPr lang="en-US" sz="1100" b="0" dirty="0" smtClean="0">
                    <a:latin typeface="Arial" pitchFamily="34" charset="0"/>
                    <a:cs typeface="Arial" pitchFamily="34" charset="0"/>
                  </a:rPr>
                  <a:t>* Full vaccination for children aged 6 months – 8 years: 1) receipt of 2 valid influenza vaccine doses in the current season among influenza vaccine naïve children and children who received 1 dose for the first time from 8/1/2007 to 3/31/2008; 2) receipt </a:t>
                </a:r>
              </a:p>
            </c:rich>
          </c:tx>
        </c:title>
        <c:tickLblPos val="nextTo"/>
        <c:spPr>
          <a:solidFill>
            <a:srgbClr val="336600"/>
          </a:solidFill>
        </c:spPr>
        <c:crossAx val="55477376"/>
        <c:crosses val="autoZero"/>
        <c:auto val="1"/>
        <c:lblAlgn val="ctr"/>
        <c:lblOffset val="100"/>
      </c:catAx>
      <c:valAx>
        <c:axId val="55477376"/>
        <c:scaling>
          <c:orientation val="minMax"/>
        </c:scaling>
        <c:axPos val="l"/>
        <c:majorGridlines/>
        <c:numFmt formatCode="0.0%" sourceLinked="1"/>
        <c:tickLblPos val="nextTo"/>
        <c:spPr>
          <a:solidFill>
            <a:srgbClr val="336600"/>
          </a:solidFill>
        </c:spPr>
        <c:crossAx val="55401472"/>
        <c:crosses val="autoZero"/>
        <c:crossBetween val="between"/>
      </c:valAx>
      <c:spPr>
        <a:solidFill>
          <a:srgbClr val="336600"/>
        </a:solidFill>
      </c:spPr>
    </c:plotArea>
    <c:legend>
      <c:legendPos val="r"/>
      <c:spPr>
        <a:solidFill>
          <a:srgbClr val="336600"/>
        </a:solidFill>
      </c:spPr>
    </c:legend>
    <c:plotVisOnly val="1"/>
  </c:chart>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sz="1800" b="1" i="0" u="none" strike="noStrike" baseline="0"/>
              <a:t>Figure 2. Influenza vaccination coverage among children aged 6-23 months and 2-4 years – North DakotaImmunization Information System, 2007-08 and 2008-09 influenza seasons</a:t>
            </a:r>
            <a:endParaRPr lang="en-US"/>
          </a:p>
        </c:rich>
      </c:tx>
      <c:spPr>
        <a:solidFill>
          <a:srgbClr val="336600"/>
        </a:solidFill>
      </c:spPr>
    </c:title>
    <c:plotArea>
      <c:layout/>
      <c:barChart>
        <c:barDir val="col"/>
        <c:grouping val="clustered"/>
        <c:ser>
          <c:idx val="0"/>
          <c:order val="0"/>
          <c:tx>
            <c:v>2007-2008 season</c:v>
          </c:tx>
          <c:spPr>
            <a:solidFill>
              <a:schemeClr val="tx2">
                <a:lumMod val="40000"/>
                <a:lumOff val="60000"/>
              </a:schemeClr>
            </a:solidFill>
          </c:spPr>
          <c:cat>
            <c:strRef>
              <c:f>'Vaccine coverage'!$I$25:$I$28</c:f>
              <c:strCache>
                <c:ptCount val="4"/>
                <c:pt idx="0">
                  <c:v>≥1 Dose</c:v>
                </c:pt>
                <c:pt idx="1">
                  <c:v>Fully Vaccinated</c:v>
                </c:pt>
                <c:pt idx="2">
                  <c:v>≥1 Dose</c:v>
                </c:pt>
                <c:pt idx="3">
                  <c:v>Fully Vaccinated</c:v>
                </c:pt>
              </c:strCache>
            </c:strRef>
          </c:cat>
          <c:val>
            <c:numRef>
              <c:f>('Vaccine coverage'!$E$18,'Vaccine coverage'!$J$18,'Vaccine coverage'!$E$19,'Vaccine coverage'!$J$19)</c:f>
              <c:numCache>
                <c:formatCode>0.00%</c:formatCode>
                <c:ptCount val="4"/>
                <c:pt idx="0">
                  <c:v>0.46090000000000031</c:v>
                </c:pt>
                <c:pt idx="1">
                  <c:v>0.25240000000000001</c:v>
                </c:pt>
                <c:pt idx="2">
                  <c:v>0.23760000000000001</c:v>
                </c:pt>
                <c:pt idx="3">
                  <c:v>0.21740000000000037</c:v>
                </c:pt>
              </c:numCache>
            </c:numRef>
          </c:val>
        </c:ser>
        <c:ser>
          <c:idx val="1"/>
          <c:order val="1"/>
          <c:tx>
            <c:v>2008-2009 season</c:v>
          </c:tx>
          <c:spPr>
            <a:solidFill>
              <a:schemeClr val="tx2">
                <a:lumMod val="75000"/>
              </a:schemeClr>
            </a:solidFill>
          </c:spPr>
          <c:cat>
            <c:strRef>
              <c:f>'Vaccine coverage'!$I$25:$I$28</c:f>
              <c:strCache>
                <c:ptCount val="4"/>
                <c:pt idx="0">
                  <c:v>≥1 Dose</c:v>
                </c:pt>
                <c:pt idx="1">
                  <c:v>Fully Vaccinated</c:v>
                </c:pt>
                <c:pt idx="2">
                  <c:v>≥1 Dose</c:v>
                </c:pt>
                <c:pt idx="3">
                  <c:v>Fully Vaccinated</c:v>
                </c:pt>
              </c:strCache>
            </c:strRef>
          </c:cat>
          <c:val>
            <c:numRef>
              <c:f>('Vaccine coverage'!$F$5,'Vaccine coverage'!$K$5,'Vaccine coverage'!$F$6,'Vaccine coverage'!$K$6)</c:f>
              <c:numCache>
                <c:formatCode>0.00%</c:formatCode>
                <c:ptCount val="4"/>
                <c:pt idx="0">
                  <c:v>0.54500000000000004</c:v>
                </c:pt>
                <c:pt idx="1">
                  <c:v>0.33530000000000088</c:v>
                </c:pt>
                <c:pt idx="2">
                  <c:v>0.31760000000000038</c:v>
                </c:pt>
                <c:pt idx="3">
                  <c:v>0.26300000000000001</c:v>
                </c:pt>
              </c:numCache>
            </c:numRef>
          </c:val>
        </c:ser>
        <c:axId val="55465856"/>
        <c:axId val="55480320"/>
      </c:barChart>
      <c:catAx>
        <c:axId val="55465856"/>
        <c:scaling>
          <c:orientation val="minMax"/>
        </c:scaling>
        <c:axPos val="b"/>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1000" b="1" i="0" u="none" strike="noStrike" kern="1200" baseline="0">
                    <a:solidFill>
                      <a:sysClr val="windowText" lastClr="000000"/>
                    </a:solidFill>
                    <a:latin typeface="+mn-lt"/>
                    <a:ea typeface="+mn-ea"/>
                    <a:cs typeface="+mn-cs"/>
                  </a:defRPr>
                </a:pPr>
                <a:r>
                  <a:rPr lang="en-US" sz="1400"/>
                  <a:t>Age and vaccination status</a:t>
                </a:r>
              </a:p>
            </c:rich>
          </c:tx>
          <c:layout>
            <c:manualLayout>
              <c:xMode val="edge"/>
              <c:yMode val="edge"/>
              <c:x val="0.33455794836443592"/>
              <c:y val="0.9235025972918548"/>
            </c:manualLayout>
          </c:layout>
        </c:title>
        <c:tickLblPos val="nextTo"/>
        <c:spPr>
          <a:solidFill>
            <a:srgbClr val="336600"/>
          </a:solidFill>
        </c:spPr>
        <c:crossAx val="55480320"/>
        <c:crosses val="autoZero"/>
        <c:auto val="1"/>
        <c:lblAlgn val="ctr"/>
        <c:lblOffset val="100"/>
      </c:catAx>
      <c:valAx>
        <c:axId val="55480320"/>
        <c:scaling>
          <c:orientation val="minMax"/>
        </c:scaling>
        <c:axPos val="l"/>
        <c:majorGridlines/>
        <c:numFmt formatCode="0.0%" sourceLinked="0"/>
        <c:tickLblPos val="nextTo"/>
        <c:spPr>
          <a:solidFill>
            <a:srgbClr val="336600"/>
          </a:solidFill>
        </c:spPr>
        <c:crossAx val="55465856"/>
        <c:crosses val="autoZero"/>
        <c:crossBetween val="between"/>
      </c:valAx>
      <c:spPr>
        <a:solidFill>
          <a:srgbClr val="336600"/>
        </a:solidFill>
      </c:spPr>
    </c:plotArea>
    <c:legend>
      <c:legendPos val="r"/>
      <c:spPr>
        <a:solidFill>
          <a:srgbClr val="336600"/>
        </a:solidFill>
      </c:spPr>
    </c:legend>
    <c:plotVisOnly val="1"/>
  </c:chart>
  <c:externalData r:id="rId1"/>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sz="1800" b="1" i="0" u="none" strike="noStrike" baseline="0"/>
              <a:t>Figure 3. Number of influenza doses administered by week to children aged 6 months - 18 years – North Dakota Immunization Information System , 2008-09 influenza season</a:t>
            </a:r>
            <a:endParaRPr lang="en-US"/>
          </a:p>
        </c:rich>
      </c:tx>
      <c:spPr>
        <a:solidFill>
          <a:srgbClr val="336600"/>
        </a:solidFill>
      </c:spPr>
    </c:title>
    <c:plotArea>
      <c:layout/>
      <c:lineChart>
        <c:grouping val="standard"/>
        <c:ser>
          <c:idx val="0"/>
          <c:order val="0"/>
          <c:tx>
            <c:strRef>
              <c:f>'Timing of vacc into IIS'!$A$5</c:f>
              <c:strCache>
                <c:ptCount val="1"/>
                <c:pt idx="0">
                  <c:v>6-23 month olds</c:v>
                </c:pt>
              </c:strCache>
            </c:strRef>
          </c:tx>
          <c:spPr>
            <a:ln w="12700"/>
          </c:spPr>
          <c:marker>
            <c:symbol val="none"/>
          </c:marker>
          <c:cat>
            <c:strRef>
              <c:f>'Timing of vacc into IIS'!$C$4:$AL$4</c:f>
              <c:strCache>
                <c:ptCount val="36"/>
                <c:pt idx="0">
                  <c:v>Week 31</c:v>
                </c:pt>
                <c:pt idx="1">
                  <c:v>Week 32</c:v>
                </c:pt>
                <c:pt idx="2">
                  <c:v>Week33</c:v>
                </c:pt>
                <c:pt idx="3">
                  <c:v>Week 34</c:v>
                </c:pt>
                <c:pt idx="4">
                  <c:v>Week 35</c:v>
                </c:pt>
                <c:pt idx="5">
                  <c:v>Week 36</c:v>
                </c:pt>
                <c:pt idx="6">
                  <c:v>Week 37</c:v>
                </c:pt>
                <c:pt idx="7">
                  <c:v>Week 38</c:v>
                </c:pt>
                <c:pt idx="8">
                  <c:v>Week 39</c:v>
                </c:pt>
                <c:pt idx="9">
                  <c:v>Week 40</c:v>
                </c:pt>
                <c:pt idx="10">
                  <c:v>Week 41</c:v>
                </c:pt>
                <c:pt idx="11">
                  <c:v>Week 42</c:v>
                </c:pt>
                <c:pt idx="12">
                  <c:v>Week 43</c:v>
                </c:pt>
                <c:pt idx="13">
                  <c:v>Week 44</c:v>
                </c:pt>
                <c:pt idx="14">
                  <c:v>Week 45</c:v>
                </c:pt>
                <c:pt idx="15">
                  <c:v>Week 46</c:v>
                </c:pt>
                <c:pt idx="16">
                  <c:v>Week 47</c:v>
                </c:pt>
                <c:pt idx="17">
                  <c:v>Weel 48</c:v>
                </c:pt>
                <c:pt idx="18">
                  <c:v>Week 49</c:v>
                </c:pt>
                <c:pt idx="19">
                  <c:v>Week 50</c:v>
                </c:pt>
                <c:pt idx="20">
                  <c:v>Week 51</c:v>
                </c:pt>
                <c:pt idx="21">
                  <c:v>Week 52</c:v>
                </c:pt>
                <c:pt idx="22">
                  <c:v>Week 53</c:v>
                </c:pt>
                <c:pt idx="23">
                  <c:v>Week1</c:v>
                </c:pt>
                <c:pt idx="24">
                  <c:v>Week 2</c:v>
                </c:pt>
                <c:pt idx="25">
                  <c:v>Week 3</c:v>
                </c:pt>
                <c:pt idx="26">
                  <c:v>Week 4</c:v>
                </c:pt>
                <c:pt idx="27">
                  <c:v>Week 5 </c:v>
                </c:pt>
                <c:pt idx="28">
                  <c:v>Week 6</c:v>
                </c:pt>
                <c:pt idx="29">
                  <c:v>Week 7</c:v>
                </c:pt>
                <c:pt idx="30">
                  <c:v>Week 8</c:v>
                </c:pt>
                <c:pt idx="31">
                  <c:v>Week 9</c:v>
                </c:pt>
                <c:pt idx="32">
                  <c:v>Week 10</c:v>
                </c:pt>
                <c:pt idx="33">
                  <c:v>Week 11</c:v>
                </c:pt>
                <c:pt idx="34">
                  <c:v>Week 12</c:v>
                </c:pt>
                <c:pt idx="35">
                  <c:v>Week 13</c:v>
                </c:pt>
              </c:strCache>
            </c:strRef>
          </c:cat>
          <c:val>
            <c:numRef>
              <c:f>'Timing of vacc into IIS'!$C$5:$AL$5</c:f>
              <c:numCache>
                <c:formatCode>General</c:formatCode>
                <c:ptCount val="36"/>
                <c:pt idx="0">
                  <c:v>1</c:v>
                </c:pt>
                <c:pt idx="1">
                  <c:v>0</c:v>
                </c:pt>
                <c:pt idx="2">
                  <c:v>0</c:v>
                </c:pt>
                <c:pt idx="3">
                  <c:v>1</c:v>
                </c:pt>
                <c:pt idx="4">
                  <c:v>0</c:v>
                </c:pt>
                <c:pt idx="5">
                  <c:v>25</c:v>
                </c:pt>
                <c:pt idx="6">
                  <c:v>84</c:v>
                </c:pt>
                <c:pt idx="7">
                  <c:v>87</c:v>
                </c:pt>
                <c:pt idx="8">
                  <c:v>85</c:v>
                </c:pt>
                <c:pt idx="9">
                  <c:v>162</c:v>
                </c:pt>
                <c:pt idx="10">
                  <c:v>213</c:v>
                </c:pt>
                <c:pt idx="11">
                  <c:v>422</c:v>
                </c:pt>
                <c:pt idx="12">
                  <c:v>493</c:v>
                </c:pt>
                <c:pt idx="13">
                  <c:v>472</c:v>
                </c:pt>
                <c:pt idx="14">
                  <c:v>493</c:v>
                </c:pt>
                <c:pt idx="15">
                  <c:v>489</c:v>
                </c:pt>
                <c:pt idx="16">
                  <c:v>505</c:v>
                </c:pt>
                <c:pt idx="17">
                  <c:v>316</c:v>
                </c:pt>
                <c:pt idx="18">
                  <c:v>425</c:v>
                </c:pt>
                <c:pt idx="19">
                  <c:v>371</c:v>
                </c:pt>
                <c:pt idx="20">
                  <c:v>321</c:v>
                </c:pt>
                <c:pt idx="21">
                  <c:v>121</c:v>
                </c:pt>
                <c:pt idx="22">
                  <c:v>157</c:v>
                </c:pt>
                <c:pt idx="23">
                  <c:v>243</c:v>
                </c:pt>
                <c:pt idx="24">
                  <c:v>171</c:v>
                </c:pt>
                <c:pt idx="25">
                  <c:v>148</c:v>
                </c:pt>
                <c:pt idx="26">
                  <c:v>118</c:v>
                </c:pt>
                <c:pt idx="27">
                  <c:v>99</c:v>
                </c:pt>
                <c:pt idx="28">
                  <c:v>107</c:v>
                </c:pt>
                <c:pt idx="29">
                  <c:v>67</c:v>
                </c:pt>
                <c:pt idx="30">
                  <c:v>52</c:v>
                </c:pt>
                <c:pt idx="31">
                  <c:v>41</c:v>
                </c:pt>
                <c:pt idx="32">
                  <c:v>27</c:v>
                </c:pt>
                <c:pt idx="33">
                  <c:v>34</c:v>
                </c:pt>
                <c:pt idx="34">
                  <c:v>16</c:v>
                </c:pt>
                <c:pt idx="35">
                  <c:v>5</c:v>
                </c:pt>
              </c:numCache>
            </c:numRef>
          </c:val>
        </c:ser>
        <c:ser>
          <c:idx val="1"/>
          <c:order val="1"/>
          <c:tx>
            <c:strRef>
              <c:f>'Timing of vacc into IIS'!$A$6</c:f>
              <c:strCache>
                <c:ptCount val="1"/>
                <c:pt idx="0">
                  <c:v>24-59 month olds</c:v>
                </c:pt>
              </c:strCache>
            </c:strRef>
          </c:tx>
          <c:spPr>
            <a:ln w="12700"/>
          </c:spPr>
          <c:marker>
            <c:symbol val="none"/>
          </c:marker>
          <c:cat>
            <c:strRef>
              <c:f>'Timing of vacc into IIS'!$C$4:$AL$4</c:f>
              <c:strCache>
                <c:ptCount val="36"/>
                <c:pt idx="0">
                  <c:v>Week 31</c:v>
                </c:pt>
                <c:pt idx="1">
                  <c:v>Week 32</c:v>
                </c:pt>
                <c:pt idx="2">
                  <c:v>Week33</c:v>
                </c:pt>
                <c:pt idx="3">
                  <c:v>Week 34</c:v>
                </c:pt>
                <c:pt idx="4">
                  <c:v>Week 35</c:v>
                </c:pt>
                <c:pt idx="5">
                  <c:v>Week 36</c:v>
                </c:pt>
                <c:pt idx="6">
                  <c:v>Week 37</c:v>
                </c:pt>
                <c:pt idx="7">
                  <c:v>Week 38</c:v>
                </c:pt>
                <c:pt idx="8">
                  <c:v>Week 39</c:v>
                </c:pt>
                <c:pt idx="9">
                  <c:v>Week 40</c:v>
                </c:pt>
                <c:pt idx="10">
                  <c:v>Week 41</c:v>
                </c:pt>
                <c:pt idx="11">
                  <c:v>Week 42</c:v>
                </c:pt>
                <c:pt idx="12">
                  <c:v>Week 43</c:v>
                </c:pt>
                <c:pt idx="13">
                  <c:v>Week 44</c:v>
                </c:pt>
                <c:pt idx="14">
                  <c:v>Week 45</c:v>
                </c:pt>
                <c:pt idx="15">
                  <c:v>Week 46</c:v>
                </c:pt>
                <c:pt idx="16">
                  <c:v>Week 47</c:v>
                </c:pt>
                <c:pt idx="17">
                  <c:v>Weel 48</c:v>
                </c:pt>
                <c:pt idx="18">
                  <c:v>Week 49</c:v>
                </c:pt>
                <c:pt idx="19">
                  <c:v>Week 50</c:v>
                </c:pt>
                <c:pt idx="20">
                  <c:v>Week 51</c:v>
                </c:pt>
                <c:pt idx="21">
                  <c:v>Week 52</c:v>
                </c:pt>
                <c:pt idx="22">
                  <c:v>Week 53</c:v>
                </c:pt>
                <c:pt idx="23">
                  <c:v>Week1</c:v>
                </c:pt>
                <c:pt idx="24">
                  <c:v>Week 2</c:v>
                </c:pt>
                <c:pt idx="25">
                  <c:v>Week 3</c:v>
                </c:pt>
                <c:pt idx="26">
                  <c:v>Week 4</c:v>
                </c:pt>
                <c:pt idx="27">
                  <c:v>Week 5 </c:v>
                </c:pt>
                <c:pt idx="28">
                  <c:v>Week 6</c:v>
                </c:pt>
                <c:pt idx="29">
                  <c:v>Week 7</c:v>
                </c:pt>
                <c:pt idx="30">
                  <c:v>Week 8</c:v>
                </c:pt>
                <c:pt idx="31">
                  <c:v>Week 9</c:v>
                </c:pt>
                <c:pt idx="32">
                  <c:v>Week 10</c:v>
                </c:pt>
                <c:pt idx="33">
                  <c:v>Week 11</c:v>
                </c:pt>
                <c:pt idx="34">
                  <c:v>Week 12</c:v>
                </c:pt>
                <c:pt idx="35">
                  <c:v>Week 13</c:v>
                </c:pt>
              </c:strCache>
            </c:strRef>
          </c:cat>
          <c:val>
            <c:numRef>
              <c:f>'Timing of vacc into IIS'!$C$6:$AL$6</c:f>
              <c:numCache>
                <c:formatCode>General</c:formatCode>
                <c:ptCount val="36"/>
                <c:pt idx="0">
                  <c:v>0</c:v>
                </c:pt>
                <c:pt idx="1">
                  <c:v>1</c:v>
                </c:pt>
                <c:pt idx="2">
                  <c:v>8</c:v>
                </c:pt>
                <c:pt idx="3">
                  <c:v>14</c:v>
                </c:pt>
                <c:pt idx="4">
                  <c:v>28</c:v>
                </c:pt>
                <c:pt idx="5">
                  <c:v>56</c:v>
                </c:pt>
                <c:pt idx="6">
                  <c:v>109</c:v>
                </c:pt>
                <c:pt idx="7">
                  <c:v>138</c:v>
                </c:pt>
                <c:pt idx="8">
                  <c:v>127</c:v>
                </c:pt>
                <c:pt idx="9">
                  <c:v>224</c:v>
                </c:pt>
                <c:pt idx="10">
                  <c:v>305</c:v>
                </c:pt>
                <c:pt idx="11">
                  <c:v>713</c:v>
                </c:pt>
                <c:pt idx="12">
                  <c:v>878</c:v>
                </c:pt>
                <c:pt idx="13">
                  <c:v>774</c:v>
                </c:pt>
                <c:pt idx="14">
                  <c:v>774</c:v>
                </c:pt>
                <c:pt idx="15">
                  <c:v>717</c:v>
                </c:pt>
                <c:pt idx="16">
                  <c:v>680</c:v>
                </c:pt>
                <c:pt idx="17">
                  <c:v>345</c:v>
                </c:pt>
                <c:pt idx="18">
                  <c:v>286</c:v>
                </c:pt>
                <c:pt idx="19">
                  <c:v>305</c:v>
                </c:pt>
                <c:pt idx="20">
                  <c:v>211</c:v>
                </c:pt>
                <c:pt idx="21">
                  <c:v>98</c:v>
                </c:pt>
                <c:pt idx="22">
                  <c:v>102</c:v>
                </c:pt>
                <c:pt idx="23">
                  <c:v>144</c:v>
                </c:pt>
                <c:pt idx="24">
                  <c:v>103</c:v>
                </c:pt>
                <c:pt idx="25">
                  <c:v>74</c:v>
                </c:pt>
                <c:pt idx="26">
                  <c:v>50</c:v>
                </c:pt>
                <c:pt idx="27">
                  <c:v>56</c:v>
                </c:pt>
                <c:pt idx="28">
                  <c:v>48</c:v>
                </c:pt>
                <c:pt idx="29">
                  <c:v>44</c:v>
                </c:pt>
                <c:pt idx="30">
                  <c:v>38</c:v>
                </c:pt>
                <c:pt idx="31">
                  <c:v>32</c:v>
                </c:pt>
                <c:pt idx="32">
                  <c:v>14</c:v>
                </c:pt>
                <c:pt idx="33">
                  <c:v>22</c:v>
                </c:pt>
                <c:pt idx="34">
                  <c:v>10</c:v>
                </c:pt>
                <c:pt idx="35">
                  <c:v>1</c:v>
                </c:pt>
              </c:numCache>
            </c:numRef>
          </c:val>
        </c:ser>
        <c:ser>
          <c:idx val="2"/>
          <c:order val="2"/>
          <c:tx>
            <c:strRef>
              <c:f>'Timing of vacc into IIS'!$A$7</c:f>
              <c:strCache>
                <c:ptCount val="1"/>
                <c:pt idx="0">
                  <c:v>5-8 year olds</c:v>
                </c:pt>
              </c:strCache>
            </c:strRef>
          </c:tx>
          <c:spPr>
            <a:ln w="9525"/>
          </c:spPr>
          <c:marker>
            <c:symbol val="none"/>
          </c:marker>
          <c:cat>
            <c:strRef>
              <c:f>'Timing of vacc into IIS'!$C$4:$AL$4</c:f>
              <c:strCache>
                <c:ptCount val="36"/>
                <c:pt idx="0">
                  <c:v>Week 31</c:v>
                </c:pt>
                <c:pt idx="1">
                  <c:v>Week 32</c:v>
                </c:pt>
                <c:pt idx="2">
                  <c:v>Week33</c:v>
                </c:pt>
                <c:pt idx="3">
                  <c:v>Week 34</c:v>
                </c:pt>
                <c:pt idx="4">
                  <c:v>Week 35</c:v>
                </c:pt>
                <c:pt idx="5">
                  <c:v>Week 36</c:v>
                </c:pt>
                <c:pt idx="6">
                  <c:v>Week 37</c:v>
                </c:pt>
                <c:pt idx="7">
                  <c:v>Week 38</c:v>
                </c:pt>
                <c:pt idx="8">
                  <c:v>Week 39</c:v>
                </c:pt>
                <c:pt idx="9">
                  <c:v>Week 40</c:v>
                </c:pt>
                <c:pt idx="10">
                  <c:v>Week 41</c:v>
                </c:pt>
                <c:pt idx="11">
                  <c:v>Week 42</c:v>
                </c:pt>
                <c:pt idx="12">
                  <c:v>Week 43</c:v>
                </c:pt>
                <c:pt idx="13">
                  <c:v>Week 44</c:v>
                </c:pt>
                <c:pt idx="14">
                  <c:v>Week 45</c:v>
                </c:pt>
                <c:pt idx="15">
                  <c:v>Week 46</c:v>
                </c:pt>
                <c:pt idx="16">
                  <c:v>Week 47</c:v>
                </c:pt>
                <c:pt idx="17">
                  <c:v>Weel 48</c:v>
                </c:pt>
                <c:pt idx="18">
                  <c:v>Week 49</c:v>
                </c:pt>
                <c:pt idx="19">
                  <c:v>Week 50</c:v>
                </c:pt>
                <c:pt idx="20">
                  <c:v>Week 51</c:v>
                </c:pt>
                <c:pt idx="21">
                  <c:v>Week 52</c:v>
                </c:pt>
                <c:pt idx="22">
                  <c:v>Week 53</c:v>
                </c:pt>
                <c:pt idx="23">
                  <c:v>Week1</c:v>
                </c:pt>
                <c:pt idx="24">
                  <c:v>Week 2</c:v>
                </c:pt>
                <c:pt idx="25">
                  <c:v>Week 3</c:v>
                </c:pt>
                <c:pt idx="26">
                  <c:v>Week 4</c:v>
                </c:pt>
                <c:pt idx="27">
                  <c:v>Week 5 </c:v>
                </c:pt>
                <c:pt idx="28">
                  <c:v>Week 6</c:v>
                </c:pt>
                <c:pt idx="29">
                  <c:v>Week 7</c:v>
                </c:pt>
                <c:pt idx="30">
                  <c:v>Week 8</c:v>
                </c:pt>
                <c:pt idx="31">
                  <c:v>Week 9</c:v>
                </c:pt>
                <c:pt idx="32">
                  <c:v>Week 10</c:v>
                </c:pt>
                <c:pt idx="33">
                  <c:v>Week 11</c:v>
                </c:pt>
                <c:pt idx="34">
                  <c:v>Week 12</c:v>
                </c:pt>
                <c:pt idx="35">
                  <c:v>Week 13</c:v>
                </c:pt>
              </c:strCache>
            </c:strRef>
          </c:cat>
          <c:val>
            <c:numRef>
              <c:f>'Timing of vacc into IIS'!$C$7:$AL$7</c:f>
              <c:numCache>
                <c:formatCode>General</c:formatCode>
                <c:ptCount val="36"/>
                <c:pt idx="0">
                  <c:v>0</c:v>
                </c:pt>
                <c:pt idx="1">
                  <c:v>0</c:v>
                </c:pt>
                <c:pt idx="2">
                  <c:v>15</c:v>
                </c:pt>
                <c:pt idx="3">
                  <c:v>14</c:v>
                </c:pt>
                <c:pt idx="4">
                  <c:v>20</c:v>
                </c:pt>
                <c:pt idx="5">
                  <c:v>33</c:v>
                </c:pt>
                <c:pt idx="6">
                  <c:v>86</c:v>
                </c:pt>
                <c:pt idx="7">
                  <c:v>84</c:v>
                </c:pt>
                <c:pt idx="8">
                  <c:v>82</c:v>
                </c:pt>
                <c:pt idx="9">
                  <c:v>168</c:v>
                </c:pt>
                <c:pt idx="10">
                  <c:v>214</c:v>
                </c:pt>
                <c:pt idx="11">
                  <c:v>602</c:v>
                </c:pt>
                <c:pt idx="12">
                  <c:v>1029</c:v>
                </c:pt>
                <c:pt idx="13">
                  <c:v>741</c:v>
                </c:pt>
                <c:pt idx="14">
                  <c:v>680</c:v>
                </c:pt>
                <c:pt idx="15">
                  <c:v>739</c:v>
                </c:pt>
                <c:pt idx="16">
                  <c:v>552</c:v>
                </c:pt>
                <c:pt idx="17">
                  <c:v>362</c:v>
                </c:pt>
                <c:pt idx="18">
                  <c:v>249</c:v>
                </c:pt>
                <c:pt idx="19">
                  <c:v>265</c:v>
                </c:pt>
                <c:pt idx="20">
                  <c:v>155</c:v>
                </c:pt>
                <c:pt idx="21">
                  <c:v>117</c:v>
                </c:pt>
                <c:pt idx="22">
                  <c:v>100</c:v>
                </c:pt>
                <c:pt idx="23">
                  <c:v>89</c:v>
                </c:pt>
                <c:pt idx="24">
                  <c:v>84</c:v>
                </c:pt>
                <c:pt idx="25">
                  <c:v>67</c:v>
                </c:pt>
                <c:pt idx="26">
                  <c:v>50</c:v>
                </c:pt>
                <c:pt idx="27">
                  <c:v>34</c:v>
                </c:pt>
                <c:pt idx="28">
                  <c:v>23</c:v>
                </c:pt>
                <c:pt idx="29">
                  <c:v>30</c:v>
                </c:pt>
                <c:pt idx="30">
                  <c:v>20</c:v>
                </c:pt>
                <c:pt idx="31">
                  <c:v>23</c:v>
                </c:pt>
                <c:pt idx="32">
                  <c:v>7</c:v>
                </c:pt>
                <c:pt idx="33">
                  <c:v>10</c:v>
                </c:pt>
                <c:pt idx="34">
                  <c:v>6</c:v>
                </c:pt>
                <c:pt idx="35">
                  <c:v>0</c:v>
                </c:pt>
              </c:numCache>
            </c:numRef>
          </c:val>
        </c:ser>
        <c:ser>
          <c:idx val="3"/>
          <c:order val="3"/>
          <c:tx>
            <c:strRef>
              <c:f>'Timing of vacc into IIS'!$A$8</c:f>
              <c:strCache>
                <c:ptCount val="1"/>
                <c:pt idx="0">
                  <c:v>8-9* year olds</c:v>
                </c:pt>
              </c:strCache>
            </c:strRef>
          </c:tx>
          <c:spPr>
            <a:ln w="12700"/>
          </c:spPr>
          <c:marker>
            <c:symbol val="none"/>
          </c:marker>
          <c:cat>
            <c:strRef>
              <c:f>'Timing of vacc into IIS'!$C$4:$AL$4</c:f>
              <c:strCache>
                <c:ptCount val="36"/>
                <c:pt idx="0">
                  <c:v>Week 31</c:v>
                </c:pt>
                <c:pt idx="1">
                  <c:v>Week 32</c:v>
                </c:pt>
                <c:pt idx="2">
                  <c:v>Week33</c:v>
                </c:pt>
                <c:pt idx="3">
                  <c:v>Week 34</c:v>
                </c:pt>
                <c:pt idx="4">
                  <c:v>Week 35</c:v>
                </c:pt>
                <c:pt idx="5">
                  <c:v>Week 36</c:v>
                </c:pt>
                <c:pt idx="6">
                  <c:v>Week 37</c:v>
                </c:pt>
                <c:pt idx="7">
                  <c:v>Week 38</c:v>
                </c:pt>
                <c:pt idx="8">
                  <c:v>Week 39</c:v>
                </c:pt>
                <c:pt idx="9">
                  <c:v>Week 40</c:v>
                </c:pt>
                <c:pt idx="10">
                  <c:v>Week 41</c:v>
                </c:pt>
                <c:pt idx="11">
                  <c:v>Week 42</c:v>
                </c:pt>
                <c:pt idx="12">
                  <c:v>Week 43</c:v>
                </c:pt>
                <c:pt idx="13">
                  <c:v>Week 44</c:v>
                </c:pt>
                <c:pt idx="14">
                  <c:v>Week 45</c:v>
                </c:pt>
                <c:pt idx="15">
                  <c:v>Week 46</c:v>
                </c:pt>
                <c:pt idx="16">
                  <c:v>Week 47</c:v>
                </c:pt>
                <c:pt idx="17">
                  <c:v>Weel 48</c:v>
                </c:pt>
                <c:pt idx="18">
                  <c:v>Week 49</c:v>
                </c:pt>
                <c:pt idx="19">
                  <c:v>Week 50</c:v>
                </c:pt>
                <c:pt idx="20">
                  <c:v>Week 51</c:v>
                </c:pt>
                <c:pt idx="21">
                  <c:v>Week 52</c:v>
                </c:pt>
                <c:pt idx="22">
                  <c:v>Week 53</c:v>
                </c:pt>
                <c:pt idx="23">
                  <c:v>Week1</c:v>
                </c:pt>
                <c:pt idx="24">
                  <c:v>Week 2</c:v>
                </c:pt>
                <c:pt idx="25">
                  <c:v>Week 3</c:v>
                </c:pt>
                <c:pt idx="26">
                  <c:v>Week 4</c:v>
                </c:pt>
                <c:pt idx="27">
                  <c:v>Week 5 </c:v>
                </c:pt>
                <c:pt idx="28">
                  <c:v>Week 6</c:v>
                </c:pt>
                <c:pt idx="29">
                  <c:v>Week 7</c:v>
                </c:pt>
                <c:pt idx="30">
                  <c:v>Week 8</c:v>
                </c:pt>
                <c:pt idx="31">
                  <c:v>Week 9</c:v>
                </c:pt>
                <c:pt idx="32">
                  <c:v>Week 10</c:v>
                </c:pt>
                <c:pt idx="33">
                  <c:v>Week 11</c:v>
                </c:pt>
                <c:pt idx="34">
                  <c:v>Week 12</c:v>
                </c:pt>
                <c:pt idx="35">
                  <c:v>Week 13</c:v>
                </c:pt>
              </c:strCache>
            </c:strRef>
          </c:cat>
          <c:val>
            <c:numRef>
              <c:f>'Timing of vacc into IIS'!$C$8:$AL$8</c:f>
              <c:numCache>
                <c:formatCode>General</c:formatCode>
                <c:ptCount val="36"/>
                <c:pt idx="0">
                  <c:v>0</c:v>
                </c:pt>
                <c:pt idx="1">
                  <c:v>0</c:v>
                </c:pt>
                <c:pt idx="2">
                  <c:v>5</c:v>
                </c:pt>
                <c:pt idx="3">
                  <c:v>4</c:v>
                </c:pt>
                <c:pt idx="4">
                  <c:v>1</c:v>
                </c:pt>
                <c:pt idx="5">
                  <c:v>3</c:v>
                </c:pt>
                <c:pt idx="6">
                  <c:v>9</c:v>
                </c:pt>
                <c:pt idx="7">
                  <c:v>18</c:v>
                </c:pt>
                <c:pt idx="8">
                  <c:v>15</c:v>
                </c:pt>
                <c:pt idx="9">
                  <c:v>27</c:v>
                </c:pt>
                <c:pt idx="10">
                  <c:v>24</c:v>
                </c:pt>
                <c:pt idx="11">
                  <c:v>119</c:v>
                </c:pt>
                <c:pt idx="12">
                  <c:v>161</c:v>
                </c:pt>
                <c:pt idx="13">
                  <c:v>101</c:v>
                </c:pt>
                <c:pt idx="14">
                  <c:v>123</c:v>
                </c:pt>
                <c:pt idx="15">
                  <c:v>121</c:v>
                </c:pt>
                <c:pt idx="16">
                  <c:v>88</c:v>
                </c:pt>
                <c:pt idx="17">
                  <c:v>40</c:v>
                </c:pt>
                <c:pt idx="18">
                  <c:v>39</c:v>
                </c:pt>
                <c:pt idx="19">
                  <c:v>31</c:v>
                </c:pt>
                <c:pt idx="20">
                  <c:v>21</c:v>
                </c:pt>
                <c:pt idx="21">
                  <c:v>8</c:v>
                </c:pt>
                <c:pt idx="22">
                  <c:v>15</c:v>
                </c:pt>
                <c:pt idx="23">
                  <c:v>20</c:v>
                </c:pt>
                <c:pt idx="24">
                  <c:v>12</c:v>
                </c:pt>
                <c:pt idx="25">
                  <c:v>10</c:v>
                </c:pt>
                <c:pt idx="26">
                  <c:v>7</c:v>
                </c:pt>
                <c:pt idx="27">
                  <c:v>8</c:v>
                </c:pt>
                <c:pt idx="28">
                  <c:v>4</c:v>
                </c:pt>
                <c:pt idx="29">
                  <c:v>4</c:v>
                </c:pt>
                <c:pt idx="30">
                  <c:v>4</c:v>
                </c:pt>
                <c:pt idx="31">
                  <c:v>2</c:v>
                </c:pt>
                <c:pt idx="32">
                  <c:v>2</c:v>
                </c:pt>
                <c:pt idx="33">
                  <c:v>0</c:v>
                </c:pt>
                <c:pt idx="34">
                  <c:v>0</c:v>
                </c:pt>
                <c:pt idx="35">
                  <c:v>0</c:v>
                </c:pt>
              </c:numCache>
            </c:numRef>
          </c:val>
        </c:ser>
        <c:ser>
          <c:idx val="4"/>
          <c:order val="4"/>
          <c:tx>
            <c:strRef>
              <c:f>'Timing of vacc into IIS'!$A$9</c:f>
              <c:strCache>
                <c:ptCount val="1"/>
                <c:pt idx="0">
                  <c:v>9-10 year olds</c:v>
                </c:pt>
              </c:strCache>
            </c:strRef>
          </c:tx>
          <c:spPr>
            <a:ln w="12700"/>
          </c:spPr>
          <c:marker>
            <c:symbol val="none"/>
          </c:marker>
          <c:cat>
            <c:strRef>
              <c:f>'Timing of vacc into IIS'!$C$4:$AL$4</c:f>
              <c:strCache>
                <c:ptCount val="36"/>
                <c:pt idx="0">
                  <c:v>Week 31</c:v>
                </c:pt>
                <c:pt idx="1">
                  <c:v>Week 32</c:v>
                </c:pt>
                <c:pt idx="2">
                  <c:v>Week33</c:v>
                </c:pt>
                <c:pt idx="3">
                  <c:v>Week 34</c:v>
                </c:pt>
                <c:pt idx="4">
                  <c:v>Week 35</c:v>
                </c:pt>
                <c:pt idx="5">
                  <c:v>Week 36</c:v>
                </c:pt>
                <c:pt idx="6">
                  <c:v>Week 37</c:v>
                </c:pt>
                <c:pt idx="7">
                  <c:v>Week 38</c:v>
                </c:pt>
                <c:pt idx="8">
                  <c:v>Week 39</c:v>
                </c:pt>
                <c:pt idx="9">
                  <c:v>Week 40</c:v>
                </c:pt>
                <c:pt idx="10">
                  <c:v>Week 41</c:v>
                </c:pt>
                <c:pt idx="11">
                  <c:v>Week 42</c:v>
                </c:pt>
                <c:pt idx="12">
                  <c:v>Week 43</c:v>
                </c:pt>
                <c:pt idx="13">
                  <c:v>Week 44</c:v>
                </c:pt>
                <c:pt idx="14">
                  <c:v>Week 45</c:v>
                </c:pt>
                <c:pt idx="15">
                  <c:v>Week 46</c:v>
                </c:pt>
                <c:pt idx="16">
                  <c:v>Week 47</c:v>
                </c:pt>
                <c:pt idx="17">
                  <c:v>Weel 48</c:v>
                </c:pt>
                <c:pt idx="18">
                  <c:v>Week 49</c:v>
                </c:pt>
                <c:pt idx="19">
                  <c:v>Week 50</c:v>
                </c:pt>
                <c:pt idx="20">
                  <c:v>Week 51</c:v>
                </c:pt>
                <c:pt idx="21">
                  <c:v>Week 52</c:v>
                </c:pt>
                <c:pt idx="22">
                  <c:v>Week 53</c:v>
                </c:pt>
                <c:pt idx="23">
                  <c:v>Week1</c:v>
                </c:pt>
                <c:pt idx="24">
                  <c:v>Week 2</c:v>
                </c:pt>
                <c:pt idx="25">
                  <c:v>Week 3</c:v>
                </c:pt>
                <c:pt idx="26">
                  <c:v>Week 4</c:v>
                </c:pt>
                <c:pt idx="27">
                  <c:v>Week 5 </c:v>
                </c:pt>
                <c:pt idx="28">
                  <c:v>Week 6</c:v>
                </c:pt>
                <c:pt idx="29">
                  <c:v>Week 7</c:v>
                </c:pt>
                <c:pt idx="30">
                  <c:v>Week 8</c:v>
                </c:pt>
                <c:pt idx="31">
                  <c:v>Week 9</c:v>
                </c:pt>
                <c:pt idx="32">
                  <c:v>Week 10</c:v>
                </c:pt>
                <c:pt idx="33">
                  <c:v>Week 11</c:v>
                </c:pt>
                <c:pt idx="34">
                  <c:v>Week 12</c:v>
                </c:pt>
                <c:pt idx="35">
                  <c:v>Week 13</c:v>
                </c:pt>
              </c:strCache>
            </c:strRef>
          </c:cat>
          <c:val>
            <c:numRef>
              <c:f>'Timing of vacc into IIS'!$C$9:$AL$9</c:f>
              <c:numCache>
                <c:formatCode>General</c:formatCode>
                <c:ptCount val="36"/>
                <c:pt idx="0">
                  <c:v>0</c:v>
                </c:pt>
                <c:pt idx="1">
                  <c:v>1</c:v>
                </c:pt>
                <c:pt idx="2">
                  <c:v>4</c:v>
                </c:pt>
                <c:pt idx="3">
                  <c:v>2</c:v>
                </c:pt>
                <c:pt idx="4">
                  <c:v>2</c:v>
                </c:pt>
                <c:pt idx="5">
                  <c:v>6</c:v>
                </c:pt>
                <c:pt idx="6">
                  <c:v>26</c:v>
                </c:pt>
                <c:pt idx="7">
                  <c:v>22</c:v>
                </c:pt>
                <c:pt idx="8">
                  <c:v>24</c:v>
                </c:pt>
                <c:pt idx="9">
                  <c:v>48</c:v>
                </c:pt>
                <c:pt idx="10">
                  <c:v>80</c:v>
                </c:pt>
                <c:pt idx="11">
                  <c:v>188</c:v>
                </c:pt>
                <c:pt idx="12">
                  <c:v>309</c:v>
                </c:pt>
                <c:pt idx="13">
                  <c:v>220</c:v>
                </c:pt>
                <c:pt idx="14">
                  <c:v>227</c:v>
                </c:pt>
                <c:pt idx="15">
                  <c:v>217</c:v>
                </c:pt>
                <c:pt idx="16">
                  <c:v>155</c:v>
                </c:pt>
                <c:pt idx="17">
                  <c:v>106</c:v>
                </c:pt>
                <c:pt idx="18">
                  <c:v>78</c:v>
                </c:pt>
                <c:pt idx="19">
                  <c:v>60</c:v>
                </c:pt>
                <c:pt idx="20">
                  <c:v>32</c:v>
                </c:pt>
                <c:pt idx="21">
                  <c:v>24</c:v>
                </c:pt>
                <c:pt idx="22">
                  <c:v>25</c:v>
                </c:pt>
                <c:pt idx="23">
                  <c:v>24</c:v>
                </c:pt>
                <c:pt idx="24">
                  <c:v>20</c:v>
                </c:pt>
                <c:pt idx="25">
                  <c:v>16</c:v>
                </c:pt>
                <c:pt idx="26">
                  <c:v>15</c:v>
                </c:pt>
                <c:pt idx="27">
                  <c:v>7</c:v>
                </c:pt>
                <c:pt idx="28">
                  <c:v>3</c:v>
                </c:pt>
                <c:pt idx="29">
                  <c:v>10</c:v>
                </c:pt>
                <c:pt idx="30">
                  <c:v>4</c:v>
                </c:pt>
                <c:pt idx="31">
                  <c:v>6</c:v>
                </c:pt>
                <c:pt idx="32">
                  <c:v>4</c:v>
                </c:pt>
                <c:pt idx="33">
                  <c:v>0</c:v>
                </c:pt>
                <c:pt idx="34">
                  <c:v>2</c:v>
                </c:pt>
                <c:pt idx="35">
                  <c:v>1</c:v>
                </c:pt>
              </c:numCache>
            </c:numRef>
          </c:val>
        </c:ser>
        <c:ser>
          <c:idx val="5"/>
          <c:order val="5"/>
          <c:tx>
            <c:strRef>
              <c:f>'Timing of vacc into IIS'!$A$10</c:f>
              <c:strCache>
                <c:ptCount val="1"/>
                <c:pt idx="0">
                  <c:v>11-12 year olds</c:v>
                </c:pt>
              </c:strCache>
            </c:strRef>
          </c:tx>
          <c:spPr>
            <a:ln w="12700"/>
          </c:spPr>
          <c:marker>
            <c:symbol val="none"/>
          </c:marker>
          <c:cat>
            <c:strRef>
              <c:f>'Timing of vacc into IIS'!$C$4:$AL$4</c:f>
              <c:strCache>
                <c:ptCount val="36"/>
                <c:pt idx="0">
                  <c:v>Week 31</c:v>
                </c:pt>
                <c:pt idx="1">
                  <c:v>Week 32</c:v>
                </c:pt>
                <c:pt idx="2">
                  <c:v>Week33</c:v>
                </c:pt>
                <c:pt idx="3">
                  <c:v>Week 34</c:v>
                </c:pt>
                <c:pt idx="4">
                  <c:v>Week 35</c:v>
                </c:pt>
                <c:pt idx="5">
                  <c:v>Week 36</c:v>
                </c:pt>
                <c:pt idx="6">
                  <c:v>Week 37</c:v>
                </c:pt>
                <c:pt idx="7">
                  <c:v>Week 38</c:v>
                </c:pt>
                <c:pt idx="8">
                  <c:v>Week 39</c:v>
                </c:pt>
                <c:pt idx="9">
                  <c:v>Week 40</c:v>
                </c:pt>
                <c:pt idx="10">
                  <c:v>Week 41</c:v>
                </c:pt>
                <c:pt idx="11">
                  <c:v>Week 42</c:v>
                </c:pt>
                <c:pt idx="12">
                  <c:v>Week 43</c:v>
                </c:pt>
                <c:pt idx="13">
                  <c:v>Week 44</c:v>
                </c:pt>
                <c:pt idx="14">
                  <c:v>Week 45</c:v>
                </c:pt>
                <c:pt idx="15">
                  <c:v>Week 46</c:v>
                </c:pt>
                <c:pt idx="16">
                  <c:v>Week 47</c:v>
                </c:pt>
                <c:pt idx="17">
                  <c:v>Weel 48</c:v>
                </c:pt>
                <c:pt idx="18">
                  <c:v>Week 49</c:v>
                </c:pt>
                <c:pt idx="19">
                  <c:v>Week 50</c:v>
                </c:pt>
                <c:pt idx="20">
                  <c:v>Week 51</c:v>
                </c:pt>
                <c:pt idx="21">
                  <c:v>Week 52</c:v>
                </c:pt>
                <c:pt idx="22">
                  <c:v>Week 53</c:v>
                </c:pt>
                <c:pt idx="23">
                  <c:v>Week1</c:v>
                </c:pt>
                <c:pt idx="24">
                  <c:v>Week 2</c:v>
                </c:pt>
                <c:pt idx="25">
                  <c:v>Week 3</c:v>
                </c:pt>
                <c:pt idx="26">
                  <c:v>Week 4</c:v>
                </c:pt>
                <c:pt idx="27">
                  <c:v>Week 5 </c:v>
                </c:pt>
                <c:pt idx="28">
                  <c:v>Week 6</c:v>
                </c:pt>
                <c:pt idx="29">
                  <c:v>Week 7</c:v>
                </c:pt>
                <c:pt idx="30">
                  <c:v>Week 8</c:v>
                </c:pt>
                <c:pt idx="31">
                  <c:v>Week 9</c:v>
                </c:pt>
                <c:pt idx="32">
                  <c:v>Week 10</c:v>
                </c:pt>
                <c:pt idx="33">
                  <c:v>Week 11</c:v>
                </c:pt>
                <c:pt idx="34">
                  <c:v>Week 12</c:v>
                </c:pt>
                <c:pt idx="35">
                  <c:v>Week 13</c:v>
                </c:pt>
              </c:strCache>
            </c:strRef>
          </c:cat>
          <c:val>
            <c:numRef>
              <c:f>'Timing of vacc into IIS'!$C$10:$AL$10</c:f>
              <c:numCache>
                <c:formatCode>General</c:formatCode>
                <c:ptCount val="36"/>
                <c:pt idx="0">
                  <c:v>0</c:v>
                </c:pt>
                <c:pt idx="1">
                  <c:v>0</c:v>
                </c:pt>
                <c:pt idx="2">
                  <c:v>3</c:v>
                </c:pt>
                <c:pt idx="3">
                  <c:v>7</c:v>
                </c:pt>
                <c:pt idx="4">
                  <c:v>6</c:v>
                </c:pt>
                <c:pt idx="5">
                  <c:v>8</c:v>
                </c:pt>
                <c:pt idx="6">
                  <c:v>20</c:v>
                </c:pt>
                <c:pt idx="7">
                  <c:v>30</c:v>
                </c:pt>
                <c:pt idx="8">
                  <c:v>23</c:v>
                </c:pt>
                <c:pt idx="9">
                  <c:v>48</c:v>
                </c:pt>
                <c:pt idx="10">
                  <c:v>56</c:v>
                </c:pt>
                <c:pt idx="11">
                  <c:v>172</c:v>
                </c:pt>
                <c:pt idx="12">
                  <c:v>337</c:v>
                </c:pt>
                <c:pt idx="13">
                  <c:v>180</c:v>
                </c:pt>
                <c:pt idx="14">
                  <c:v>198</c:v>
                </c:pt>
                <c:pt idx="15">
                  <c:v>230</c:v>
                </c:pt>
                <c:pt idx="16">
                  <c:v>148</c:v>
                </c:pt>
                <c:pt idx="17">
                  <c:v>99</c:v>
                </c:pt>
                <c:pt idx="18">
                  <c:v>57</c:v>
                </c:pt>
                <c:pt idx="19">
                  <c:v>68</c:v>
                </c:pt>
                <c:pt idx="20">
                  <c:v>32</c:v>
                </c:pt>
                <c:pt idx="21">
                  <c:v>21</c:v>
                </c:pt>
                <c:pt idx="22">
                  <c:v>29</c:v>
                </c:pt>
                <c:pt idx="23">
                  <c:v>28</c:v>
                </c:pt>
                <c:pt idx="24">
                  <c:v>23</c:v>
                </c:pt>
                <c:pt idx="25">
                  <c:v>11</c:v>
                </c:pt>
                <c:pt idx="26">
                  <c:v>8</c:v>
                </c:pt>
                <c:pt idx="27">
                  <c:v>5</c:v>
                </c:pt>
                <c:pt idx="28">
                  <c:v>11</c:v>
                </c:pt>
                <c:pt idx="29">
                  <c:v>9</c:v>
                </c:pt>
                <c:pt idx="30">
                  <c:v>5</c:v>
                </c:pt>
                <c:pt idx="31">
                  <c:v>3</c:v>
                </c:pt>
                <c:pt idx="32">
                  <c:v>2</c:v>
                </c:pt>
                <c:pt idx="33">
                  <c:v>2</c:v>
                </c:pt>
                <c:pt idx="34">
                  <c:v>2</c:v>
                </c:pt>
                <c:pt idx="35">
                  <c:v>0</c:v>
                </c:pt>
              </c:numCache>
            </c:numRef>
          </c:val>
        </c:ser>
        <c:ser>
          <c:idx val="6"/>
          <c:order val="6"/>
          <c:tx>
            <c:strRef>
              <c:f>'Timing of vacc into IIS'!$A$11</c:f>
              <c:strCache>
                <c:ptCount val="1"/>
                <c:pt idx="0">
                  <c:v>13-18 year olds</c:v>
                </c:pt>
              </c:strCache>
            </c:strRef>
          </c:tx>
          <c:spPr>
            <a:ln w="12700"/>
          </c:spPr>
          <c:marker>
            <c:symbol val="none"/>
          </c:marker>
          <c:cat>
            <c:strRef>
              <c:f>'Timing of vacc into IIS'!$C$4:$AL$4</c:f>
              <c:strCache>
                <c:ptCount val="36"/>
                <c:pt idx="0">
                  <c:v>Week 31</c:v>
                </c:pt>
                <c:pt idx="1">
                  <c:v>Week 32</c:v>
                </c:pt>
                <c:pt idx="2">
                  <c:v>Week33</c:v>
                </c:pt>
                <c:pt idx="3">
                  <c:v>Week 34</c:v>
                </c:pt>
                <c:pt idx="4">
                  <c:v>Week 35</c:v>
                </c:pt>
                <c:pt idx="5">
                  <c:v>Week 36</c:v>
                </c:pt>
                <c:pt idx="6">
                  <c:v>Week 37</c:v>
                </c:pt>
                <c:pt idx="7">
                  <c:v>Week 38</c:v>
                </c:pt>
                <c:pt idx="8">
                  <c:v>Week 39</c:v>
                </c:pt>
                <c:pt idx="9">
                  <c:v>Week 40</c:v>
                </c:pt>
                <c:pt idx="10">
                  <c:v>Week 41</c:v>
                </c:pt>
                <c:pt idx="11">
                  <c:v>Week 42</c:v>
                </c:pt>
                <c:pt idx="12">
                  <c:v>Week 43</c:v>
                </c:pt>
                <c:pt idx="13">
                  <c:v>Week 44</c:v>
                </c:pt>
                <c:pt idx="14">
                  <c:v>Week 45</c:v>
                </c:pt>
                <c:pt idx="15">
                  <c:v>Week 46</c:v>
                </c:pt>
                <c:pt idx="16">
                  <c:v>Week 47</c:v>
                </c:pt>
                <c:pt idx="17">
                  <c:v>Weel 48</c:v>
                </c:pt>
                <c:pt idx="18">
                  <c:v>Week 49</c:v>
                </c:pt>
                <c:pt idx="19">
                  <c:v>Week 50</c:v>
                </c:pt>
                <c:pt idx="20">
                  <c:v>Week 51</c:v>
                </c:pt>
                <c:pt idx="21">
                  <c:v>Week 52</c:v>
                </c:pt>
                <c:pt idx="22">
                  <c:v>Week 53</c:v>
                </c:pt>
                <c:pt idx="23">
                  <c:v>Week1</c:v>
                </c:pt>
                <c:pt idx="24">
                  <c:v>Week 2</c:v>
                </c:pt>
                <c:pt idx="25">
                  <c:v>Week 3</c:v>
                </c:pt>
                <c:pt idx="26">
                  <c:v>Week 4</c:v>
                </c:pt>
                <c:pt idx="27">
                  <c:v>Week 5 </c:v>
                </c:pt>
                <c:pt idx="28">
                  <c:v>Week 6</c:v>
                </c:pt>
                <c:pt idx="29">
                  <c:v>Week 7</c:v>
                </c:pt>
                <c:pt idx="30">
                  <c:v>Week 8</c:v>
                </c:pt>
                <c:pt idx="31">
                  <c:v>Week 9</c:v>
                </c:pt>
                <c:pt idx="32">
                  <c:v>Week 10</c:v>
                </c:pt>
                <c:pt idx="33">
                  <c:v>Week 11</c:v>
                </c:pt>
                <c:pt idx="34">
                  <c:v>Week 12</c:v>
                </c:pt>
                <c:pt idx="35">
                  <c:v>Week 13</c:v>
                </c:pt>
              </c:strCache>
            </c:strRef>
          </c:cat>
          <c:val>
            <c:numRef>
              <c:f>'Timing of vacc into IIS'!$C$11:$AL$11</c:f>
              <c:numCache>
                <c:formatCode>General</c:formatCode>
                <c:ptCount val="36"/>
                <c:pt idx="0">
                  <c:v>0</c:v>
                </c:pt>
                <c:pt idx="1">
                  <c:v>0</c:v>
                </c:pt>
                <c:pt idx="2">
                  <c:v>2</c:v>
                </c:pt>
                <c:pt idx="3">
                  <c:v>10</c:v>
                </c:pt>
                <c:pt idx="4">
                  <c:v>11</c:v>
                </c:pt>
                <c:pt idx="5">
                  <c:v>10</c:v>
                </c:pt>
                <c:pt idx="6">
                  <c:v>37</c:v>
                </c:pt>
                <c:pt idx="7">
                  <c:v>39</c:v>
                </c:pt>
                <c:pt idx="8">
                  <c:v>52</c:v>
                </c:pt>
                <c:pt idx="9">
                  <c:v>109</c:v>
                </c:pt>
                <c:pt idx="10">
                  <c:v>144</c:v>
                </c:pt>
                <c:pt idx="11">
                  <c:v>456</c:v>
                </c:pt>
                <c:pt idx="12">
                  <c:v>831</c:v>
                </c:pt>
                <c:pt idx="13">
                  <c:v>633</c:v>
                </c:pt>
                <c:pt idx="14">
                  <c:v>592</c:v>
                </c:pt>
                <c:pt idx="15">
                  <c:v>590</c:v>
                </c:pt>
                <c:pt idx="16">
                  <c:v>442</c:v>
                </c:pt>
                <c:pt idx="17">
                  <c:v>271</c:v>
                </c:pt>
                <c:pt idx="18">
                  <c:v>199</c:v>
                </c:pt>
                <c:pt idx="19">
                  <c:v>154</c:v>
                </c:pt>
                <c:pt idx="20">
                  <c:v>96</c:v>
                </c:pt>
                <c:pt idx="21">
                  <c:v>61</c:v>
                </c:pt>
                <c:pt idx="22">
                  <c:v>63</c:v>
                </c:pt>
                <c:pt idx="23">
                  <c:v>52</c:v>
                </c:pt>
                <c:pt idx="24">
                  <c:v>50</c:v>
                </c:pt>
                <c:pt idx="25">
                  <c:v>46</c:v>
                </c:pt>
                <c:pt idx="26">
                  <c:v>42</c:v>
                </c:pt>
                <c:pt idx="27">
                  <c:v>26</c:v>
                </c:pt>
                <c:pt idx="28">
                  <c:v>27</c:v>
                </c:pt>
                <c:pt idx="29">
                  <c:v>28</c:v>
                </c:pt>
                <c:pt idx="30">
                  <c:v>31</c:v>
                </c:pt>
                <c:pt idx="31">
                  <c:v>13</c:v>
                </c:pt>
                <c:pt idx="32">
                  <c:v>4</c:v>
                </c:pt>
                <c:pt idx="33">
                  <c:v>6</c:v>
                </c:pt>
                <c:pt idx="34">
                  <c:v>7</c:v>
                </c:pt>
                <c:pt idx="35">
                  <c:v>3</c:v>
                </c:pt>
              </c:numCache>
            </c:numRef>
          </c:val>
        </c:ser>
        <c:marker val="1"/>
        <c:axId val="55579776"/>
        <c:axId val="55581696"/>
      </c:lineChart>
      <c:catAx>
        <c:axId val="55579776"/>
        <c:scaling>
          <c:orientation val="minMax"/>
        </c:scaling>
        <c:axPos val="b"/>
        <c:title>
          <c:tx>
            <c:rich>
              <a:bodyPr/>
              <a:lstStyle/>
              <a:p>
                <a:pPr>
                  <a:defRPr sz="1400"/>
                </a:pPr>
                <a:r>
                  <a:rPr lang="en-US" sz="1400"/>
                  <a:t>Week of Vaccine Administration</a:t>
                </a:r>
              </a:p>
            </c:rich>
          </c:tx>
          <c:spPr>
            <a:solidFill>
              <a:srgbClr val="336600"/>
            </a:solidFill>
          </c:spPr>
        </c:title>
        <c:tickLblPos val="nextTo"/>
        <c:spPr>
          <a:solidFill>
            <a:srgbClr val="336600"/>
          </a:solidFill>
        </c:spPr>
        <c:crossAx val="55581696"/>
        <c:crosses val="autoZero"/>
        <c:auto val="1"/>
        <c:lblAlgn val="ctr"/>
        <c:lblOffset val="100"/>
        <c:tickLblSkip val="2"/>
        <c:tickMarkSkip val="1"/>
      </c:catAx>
      <c:valAx>
        <c:axId val="55581696"/>
        <c:scaling>
          <c:orientation val="minMax"/>
        </c:scaling>
        <c:axPos val="l"/>
        <c:majorGridlines/>
        <c:title>
          <c:tx>
            <c:rich>
              <a:bodyPr rot="-5400000" vert="horz"/>
              <a:lstStyle/>
              <a:p>
                <a:pPr>
                  <a:defRPr/>
                </a:pPr>
                <a:r>
                  <a:rPr lang="en-US"/>
                  <a:t>Doses Administered</a:t>
                </a:r>
              </a:p>
            </c:rich>
          </c:tx>
          <c:spPr>
            <a:solidFill>
              <a:srgbClr val="336600"/>
            </a:solidFill>
          </c:spPr>
        </c:title>
        <c:numFmt formatCode="General" sourceLinked="1"/>
        <c:tickLblPos val="nextTo"/>
        <c:spPr>
          <a:solidFill>
            <a:srgbClr val="336600"/>
          </a:solidFill>
        </c:spPr>
        <c:crossAx val="55579776"/>
        <c:crosses val="autoZero"/>
        <c:crossBetween val="between"/>
      </c:valAx>
      <c:spPr>
        <a:solidFill>
          <a:srgbClr val="336600"/>
        </a:solidFill>
      </c:spPr>
    </c:plotArea>
    <c:legend>
      <c:legendPos val="r"/>
      <c:spPr>
        <a:solidFill>
          <a:srgbClr val="336600"/>
        </a:solidFill>
      </c:spPr>
    </c:legend>
    <c:plotVisOnly val="1"/>
  </c:chart>
  <c:externalData r:id="rId1"/>
  <c:userShapes r:id="rId2"/>
</c:chartSpace>
</file>

<file path=ppt/drawings/drawing1.xml><?xml version="1.0" encoding="utf-8"?>
<c:userShapes xmlns:c="http://schemas.openxmlformats.org/drawingml/2006/chart">
  <cdr:relSizeAnchor xmlns:cdr="http://schemas.openxmlformats.org/drawingml/2006/chartDrawing">
    <cdr:from>
      <cdr:x>0.19425</cdr:x>
      <cdr:y>0.371</cdr:y>
    </cdr:from>
    <cdr:to>
      <cdr:x>0.1965</cdr:x>
      <cdr:y>0.451</cdr:y>
    </cdr:to>
    <cdr:sp macro="" textlink="">
      <cdr:nvSpPr>
        <cdr:cNvPr id="1025" name="Text Box 1"/>
        <cdr:cNvSpPr txBox="1">
          <a:spLocks xmlns:a="http://schemas.openxmlformats.org/drawingml/2006/main" noChangeArrowheads="1"/>
        </cdr:cNvSpPr>
      </cdr:nvSpPr>
      <cdr:spPr bwMode="auto">
        <a:xfrm xmlns:a="http://schemas.openxmlformats.org/drawingml/2006/main">
          <a:off x="1641155" y="1632604"/>
          <a:ext cx="19010" cy="352044"/>
        </a:xfrm>
        <a:prstGeom xmlns:a="http://schemas.openxmlformats.org/drawingml/2006/main" prst="rect">
          <a:avLst/>
        </a:prstGeom>
        <a:noFill xmlns:a="http://schemas.openxmlformats.org/drawingml/2006/main"/>
        <a:ln xmlns:a="http://schemas.openxmlformats.org/drawingml/2006/main" w="9525">
          <a:noFill/>
          <a:miter lim="800000"/>
          <a:headEnd/>
          <a:tailEnd/>
        </a:ln>
      </cdr:spPr>
    </cdr:sp>
  </cdr:relSizeAnchor>
</c:userShapes>
</file>

<file path=ppt/drawings/drawing2.xml><?xml version="1.0" encoding="utf-8"?>
<c:userShapes xmlns:c="http://schemas.openxmlformats.org/drawingml/2006/chart">
  <cdr:relSizeAnchor xmlns:cdr="http://schemas.openxmlformats.org/drawingml/2006/chartDrawing">
    <cdr:from>
      <cdr:x>0.21013</cdr:x>
      <cdr:y>0.8993</cdr:y>
    </cdr:from>
    <cdr:to>
      <cdr:x>0.33311</cdr:x>
      <cdr:y>0.9356</cdr:y>
    </cdr:to>
    <cdr:sp macro="" textlink="">
      <cdr:nvSpPr>
        <cdr:cNvPr id="2" name="TextBox 1"/>
        <cdr:cNvSpPr txBox="1"/>
      </cdr:nvSpPr>
      <cdr:spPr>
        <a:xfrm xmlns:a="http://schemas.openxmlformats.org/drawingml/2006/main">
          <a:off x="1822818" y="5663361"/>
          <a:ext cx="1066831" cy="228600"/>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en-US" sz="1200" b="1" dirty="0" smtClean="0"/>
            <a:t>6-23 Months</a:t>
          </a:r>
          <a:endParaRPr lang="en-US" sz="1200" b="1" dirty="0"/>
        </a:p>
      </cdr:txBody>
    </cdr:sp>
  </cdr:relSizeAnchor>
  <cdr:relSizeAnchor xmlns:cdr="http://schemas.openxmlformats.org/drawingml/2006/chartDrawing">
    <cdr:from>
      <cdr:x>0.60541</cdr:x>
      <cdr:y>0.9235</cdr:y>
    </cdr:from>
    <cdr:to>
      <cdr:x>0.72838</cdr:x>
      <cdr:y>0.9598</cdr:y>
    </cdr:to>
    <cdr:sp macro="" textlink="">
      <cdr:nvSpPr>
        <cdr:cNvPr id="3" name="TextBox 2"/>
        <cdr:cNvSpPr txBox="1"/>
      </cdr:nvSpPr>
      <cdr:spPr>
        <a:xfrm xmlns:a="http://schemas.openxmlformats.org/drawingml/2006/main">
          <a:off x="5251818" y="5815761"/>
          <a:ext cx="1066800" cy="228600"/>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en-US" sz="1200" b="1" dirty="0" smtClean="0"/>
            <a:t>2-4 Years</a:t>
          </a:r>
          <a:endParaRPr lang="en-US" sz="1200" b="1" dirty="0"/>
        </a:p>
      </cdr:txBody>
    </cdr:sp>
  </cdr:relSizeAnchor>
</c:userShapes>
</file>

<file path=ppt/drawings/drawing3.xml><?xml version="1.0" encoding="utf-8"?>
<c:userShapes xmlns:c="http://schemas.openxmlformats.org/drawingml/2006/chart">
  <cdr:relSizeAnchor xmlns:cdr="http://schemas.openxmlformats.org/drawingml/2006/chartDrawing">
    <cdr:from>
      <cdr:x>0.42973</cdr:x>
      <cdr:y>0.5</cdr:y>
    </cdr:from>
    <cdr:to>
      <cdr:x>0.59333</cdr:x>
      <cdr:y>0.54361</cdr:y>
    </cdr:to>
    <cdr:sp macro="" textlink="">
      <cdr:nvSpPr>
        <cdr:cNvPr id="2" name="Text Box 6"/>
        <cdr:cNvSpPr txBox="1">
          <a:spLocks xmlns:a="http://schemas.openxmlformats.org/drawingml/2006/main" noChangeArrowheads="1"/>
        </cdr:cNvSpPr>
      </cdr:nvSpPr>
      <cdr:spPr bwMode="auto">
        <a:xfrm xmlns:a="http://schemas.openxmlformats.org/drawingml/2006/main">
          <a:off x="3727818" y="3148761"/>
          <a:ext cx="1419225" cy="274638"/>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txBody>
        <a:bodyPr xmlns:a="http://schemas.openxmlformats.org/drawingml/2006/main">
          <a:spAutoFit/>
        </a:bodyPr>
        <a:lstStyle xmlns:a="http://schemas.openxmlformats.org/drawingml/2006/main">
          <a:defPPr>
            <a:defRPr lang="en-US"/>
          </a:defPPr>
          <a:lvl1pPr algn="l" rtl="0" fontAlgn="base">
            <a:spcBef>
              <a:spcPct val="0"/>
            </a:spcBef>
            <a:spcAft>
              <a:spcPct val="0"/>
            </a:spcAft>
            <a:defRPr kern="1200">
              <a:solidFill>
                <a:srgbClr val="000000"/>
              </a:solidFill>
              <a:latin typeface="Arial" charset="0"/>
            </a:defRPr>
          </a:lvl1pPr>
          <a:lvl2pPr marL="457200" algn="l" rtl="0" fontAlgn="base">
            <a:spcBef>
              <a:spcPct val="0"/>
            </a:spcBef>
            <a:spcAft>
              <a:spcPct val="0"/>
            </a:spcAft>
            <a:defRPr kern="1200">
              <a:solidFill>
                <a:srgbClr val="000000"/>
              </a:solidFill>
              <a:latin typeface="Arial" charset="0"/>
            </a:defRPr>
          </a:lvl2pPr>
          <a:lvl3pPr marL="914400" algn="l" rtl="0" fontAlgn="base">
            <a:spcBef>
              <a:spcPct val="0"/>
            </a:spcBef>
            <a:spcAft>
              <a:spcPct val="0"/>
            </a:spcAft>
            <a:defRPr kern="1200">
              <a:solidFill>
                <a:srgbClr val="000000"/>
              </a:solidFill>
              <a:latin typeface="Arial" charset="0"/>
            </a:defRPr>
          </a:lvl3pPr>
          <a:lvl4pPr marL="1371600" algn="l" rtl="0" fontAlgn="base">
            <a:spcBef>
              <a:spcPct val="0"/>
            </a:spcBef>
            <a:spcAft>
              <a:spcPct val="0"/>
            </a:spcAft>
            <a:defRPr kern="1200">
              <a:solidFill>
                <a:srgbClr val="000000"/>
              </a:solidFill>
              <a:latin typeface="Arial" charset="0"/>
            </a:defRPr>
          </a:lvl4pPr>
          <a:lvl5pPr marL="1828800" algn="l" rtl="0" fontAlgn="base">
            <a:spcBef>
              <a:spcPct val="0"/>
            </a:spcBef>
            <a:spcAft>
              <a:spcPct val="0"/>
            </a:spcAft>
            <a:defRPr kern="1200">
              <a:solidFill>
                <a:srgbClr val="000000"/>
              </a:solidFill>
              <a:latin typeface="Arial" charset="0"/>
            </a:defRPr>
          </a:lvl5pPr>
          <a:lvl6pPr marL="2286000" algn="l" defTabSz="914400" rtl="0" eaLnBrk="1" latinLnBrk="0" hangingPunct="1">
            <a:defRPr kern="1200">
              <a:solidFill>
                <a:srgbClr val="000000"/>
              </a:solidFill>
              <a:latin typeface="Arial" charset="0"/>
            </a:defRPr>
          </a:lvl6pPr>
          <a:lvl7pPr marL="2743200" algn="l" defTabSz="914400" rtl="0" eaLnBrk="1" latinLnBrk="0" hangingPunct="1">
            <a:defRPr kern="1200">
              <a:solidFill>
                <a:srgbClr val="000000"/>
              </a:solidFill>
              <a:latin typeface="Arial" charset="0"/>
            </a:defRPr>
          </a:lvl7pPr>
          <a:lvl8pPr marL="3200400" algn="l" defTabSz="914400" rtl="0" eaLnBrk="1" latinLnBrk="0" hangingPunct="1">
            <a:defRPr kern="1200">
              <a:solidFill>
                <a:srgbClr val="000000"/>
              </a:solidFill>
              <a:latin typeface="Arial" charset="0"/>
            </a:defRPr>
          </a:lvl8pPr>
          <a:lvl9pPr marL="3657600" algn="l" defTabSz="914400" rtl="0" eaLnBrk="1" latinLnBrk="0" hangingPunct="1">
            <a:defRPr kern="1200">
              <a:solidFill>
                <a:srgbClr val="000000"/>
              </a:solidFill>
              <a:latin typeface="Arial" charset="0"/>
            </a:defRPr>
          </a:lvl9pPr>
        </a:lstStyle>
        <a:p xmlns:a="http://schemas.openxmlformats.org/drawingml/2006/main">
          <a:pPr>
            <a:spcBef>
              <a:spcPct val="50000"/>
            </a:spcBef>
          </a:pPr>
          <a:r>
            <a:rPr lang="en-US" sz="1200" dirty="0"/>
            <a:t>Thanksgiving</a:t>
          </a:r>
        </a:p>
      </cdr:txBody>
    </cdr:sp>
  </cdr:relSizeAnchor>
  <cdr:relSizeAnchor xmlns:cdr="http://schemas.openxmlformats.org/drawingml/2006/chartDrawing">
    <cdr:from>
      <cdr:x>0.4473</cdr:x>
      <cdr:y>0.5363</cdr:y>
    </cdr:from>
    <cdr:to>
      <cdr:x>0.4473</cdr:x>
      <cdr:y>0.5968</cdr:y>
    </cdr:to>
    <cdr:sp macro="" textlink="">
      <cdr:nvSpPr>
        <cdr:cNvPr id="3" name="Line 11"/>
        <cdr:cNvSpPr>
          <a:spLocks xmlns:a="http://schemas.openxmlformats.org/drawingml/2006/main" noChangeShapeType="1"/>
        </cdr:cNvSpPr>
      </cdr:nvSpPr>
      <cdr:spPr bwMode="auto">
        <a:xfrm xmlns:a="http://schemas.openxmlformats.org/drawingml/2006/main" flipH="1" flipV="1">
          <a:off x="3880218" y="3377361"/>
          <a:ext cx="0" cy="381000"/>
        </a:xfrm>
        <a:prstGeom xmlns:a="http://schemas.openxmlformats.org/drawingml/2006/main" prst="line">
          <a:avLst/>
        </a:prstGeom>
        <a:noFill xmlns:a="http://schemas.openxmlformats.org/drawingml/2006/main"/>
        <a:ln xmlns:a="http://schemas.openxmlformats.org/drawingml/2006/main" w="25400">
          <a:solidFill>
            <a:srgbClr val="000000"/>
          </a:solidFill>
          <a:round/>
          <a:headEnd type="triangle" w="med" len="med"/>
          <a:tailEnd/>
        </a:ln>
      </cdr:spPr>
      <cdr:txBody>
        <a:bodyPr xmlns:a="http://schemas.openxmlformats.org/drawingml/2006/main"/>
        <a:lstStyle xmlns:a="http://schemas.openxmlformats.org/drawingml/2006/main">
          <a:defPPr>
            <a:defRPr lang="en-US"/>
          </a:defPPr>
          <a:lvl1pPr algn="l" rtl="0" fontAlgn="base">
            <a:spcBef>
              <a:spcPct val="0"/>
            </a:spcBef>
            <a:spcAft>
              <a:spcPct val="0"/>
            </a:spcAft>
            <a:defRPr kern="1200">
              <a:solidFill>
                <a:srgbClr val="000000"/>
              </a:solidFill>
              <a:latin typeface="Arial" charset="0"/>
            </a:defRPr>
          </a:lvl1pPr>
          <a:lvl2pPr marL="457200" algn="l" rtl="0" fontAlgn="base">
            <a:spcBef>
              <a:spcPct val="0"/>
            </a:spcBef>
            <a:spcAft>
              <a:spcPct val="0"/>
            </a:spcAft>
            <a:defRPr kern="1200">
              <a:solidFill>
                <a:srgbClr val="000000"/>
              </a:solidFill>
              <a:latin typeface="Arial" charset="0"/>
            </a:defRPr>
          </a:lvl2pPr>
          <a:lvl3pPr marL="914400" algn="l" rtl="0" fontAlgn="base">
            <a:spcBef>
              <a:spcPct val="0"/>
            </a:spcBef>
            <a:spcAft>
              <a:spcPct val="0"/>
            </a:spcAft>
            <a:defRPr kern="1200">
              <a:solidFill>
                <a:srgbClr val="000000"/>
              </a:solidFill>
              <a:latin typeface="Arial" charset="0"/>
            </a:defRPr>
          </a:lvl3pPr>
          <a:lvl4pPr marL="1371600" algn="l" rtl="0" fontAlgn="base">
            <a:spcBef>
              <a:spcPct val="0"/>
            </a:spcBef>
            <a:spcAft>
              <a:spcPct val="0"/>
            </a:spcAft>
            <a:defRPr kern="1200">
              <a:solidFill>
                <a:srgbClr val="000000"/>
              </a:solidFill>
              <a:latin typeface="Arial" charset="0"/>
            </a:defRPr>
          </a:lvl4pPr>
          <a:lvl5pPr marL="1828800" algn="l" rtl="0" fontAlgn="base">
            <a:spcBef>
              <a:spcPct val="0"/>
            </a:spcBef>
            <a:spcAft>
              <a:spcPct val="0"/>
            </a:spcAft>
            <a:defRPr kern="1200">
              <a:solidFill>
                <a:srgbClr val="000000"/>
              </a:solidFill>
              <a:latin typeface="Arial" charset="0"/>
            </a:defRPr>
          </a:lvl5pPr>
          <a:lvl6pPr marL="2286000" algn="l" defTabSz="914400" rtl="0" eaLnBrk="1" latinLnBrk="0" hangingPunct="1">
            <a:defRPr kern="1200">
              <a:solidFill>
                <a:srgbClr val="000000"/>
              </a:solidFill>
              <a:latin typeface="Arial" charset="0"/>
            </a:defRPr>
          </a:lvl6pPr>
          <a:lvl7pPr marL="2743200" algn="l" defTabSz="914400" rtl="0" eaLnBrk="1" latinLnBrk="0" hangingPunct="1">
            <a:defRPr kern="1200">
              <a:solidFill>
                <a:srgbClr val="000000"/>
              </a:solidFill>
              <a:latin typeface="Arial" charset="0"/>
            </a:defRPr>
          </a:lvl7pPr>
          <a:lvl8pPr marL="3200400" algn="l" defTabSz="914400" rtl="0" eaLnBrk="1" latinLnBrk="0" hangingPunct="1">
            <a:defRPr kern="1200">
              <a:solidFill>
                <a:srgbClr val="000000"/>
              </a:solidFill>
              <a:latin typeface="Arial" charset="0"/>
            </a:defRPr>
          </a:lvl8pPr>
          <a:lvl9pPr marL="3657600" algn="l" defTabSz="914400" rtl="0" eaLnBrk="1" latinLnBrk="0" hangingPunct="1">
            <a:defRPr kern="1200">
              <a:solidFill>
                <a:srgbClr val="000000"/>
              </a:solidFill>
              <a:latin typeface="Arial" charset="0"/>
            </a:defRPr>
          </a:lvl9pPr>
        </a:lstStyle>
        <a:p xmlns:a="http://schemas.openxmlformats.org/drawingml/2006/main">
          <a:endParaRPr lang="en-US"/>
        </a:p>
      </cdr:txBody>
    </cdr:sp>
  </cdr:relSizeAnchor>
  <cdr:relSizeAnchor xmlns:cdr="http://schemas.openxmlformats.org/drawingml/2006/chartDrawing">
    <cdr:from>
      <cdr:x>0.50878</cdr:x>
      <cdr:y>0.6331</cdr:y>
    </cdr:from>
    <cdr:to>
      <cdr:x>0.67239</cdr:x>
      <cdr:y>0.67671</cdr:y>
    </cdr:to>
    <cdr:sp macro="" textlink="">
      <cdr:nvSpPr>
        <cdr:cNvPr id="4" name="Text Box 6"/>
        <cdr:cNvSpPr txBox="1">
          <a:spLocks xmlns:a="http://schemas.openxmlformats.org/drawingml/2006/main" noChangeArrowheads="1"/>
        </cdr:cNvSpPr>
      </cdr:nvSpPr>
      <cdr:spPr bwMode="auto">
        <a:xfrm xmlns:a="http://schemas.openxmlformats.org/drawingml/2006/main">
          <a:off x="4413618" y="3986961"/>
          <a:ext cx="1419225" cy="274638"/>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txBody>
        <a:bodyPr xmlns:a="http://schemas.openxmlformats.org/drawingml/2006/main">
          <a:spAutoFit/>
        </a:bodyPr>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spcBef>
              <a:spcPct val="50000"/>
            </a:spcBef>
          </a:pPr>
          <a:r>
            <a:rPr lang="en-US" sz="1200" dirty="0" smtClean="0"/>
            <a:t>Christmas</a:t>
          </a:r>
          <a:endParaRPr lang="en-US" sz="1200" dirty="0"/>
        </a:p>
      </cdr:txBody>
    </cdr:sp>
  </cdr:relSizeAnchor>
  <cdr:relSizeAnchor xmlns:cdr="http://schemas.openxmlformats.org/drawingml/2006/chartDrawing">
    <cdr:from>
      <cdr:x>0.54392</cdr:x>
      <cdr:y>0.6815</cdr:y>
    </cdr:from>
    <cdr:to>
      <cdr:x>0.54392</cdr:x>
      <cdr:y>0.742</cdr:y>
    </cdr:to>
    <cdr:sp macro="" textlink="">
      <cdr:nvSpPr>
        <cdr:cNvPr id="5" name="Line 11"/>
        <cdr:cNvSpPr>
          <a:spLocks xmlns:a="http://schemas.openxmlformats.org/drawingml/2006/main" noChangeShapeType="1"/>
        </cdr:cNvSpPr>
      </cdr:nvSpPr>
      <cdr:spPr bwMode="auto">
        <a:xfrm xmlns:a="http://schemas.openxmlformats.org/drawingml/2006/main" flipH="1" flipV="1">
          <a:off x="4718418" y="4291761"/>
          <a:ext cx="0" cy="381000"/>
        </a:xfrm>
        <a:prstGeom xmlns:a="http://schemas.openxmlformats.org/drawingml/2006/main" prst="line">
          <a:avLst/>
        </a:prstGeom>
        <a:noFill xmlns:a="http://schemas.openxmlformats.org/drawingml/2006/main"/>
        <a:ln xmlns:a="http://schemas.openxmlformats.org/drawingml/2006/main" w="25400">
          <a:solidFill>
            <a:srgbClr val="000000"/>
          </a:solidFill>
          <a:round/>
          <a:headEnd type="triangle" w="med" len="med"/>
          <a:tailEnd/>
        </a:ln>
      </cdr:spPr>
      <cdr:txBody>
        <a:bodyPr xmlns:a="http://schemas.openxmlformats.org/drawingml/2006/main"/>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endParaRPr lang="en-US"/>
        </a:p>
      </cdr:txBody>
    </cdr:sp>
  </cdr:relSizeAnchor>
  <cdr:relSizeAnchor xmlns:cdr="http://schemas.openxmlformats.org/drawingml/2006/chartDrawing">
    <cdr:from>
      <cdr:x>0.6669</cdr:x>
      <cdr:y>0.6573</cdr:y>
    </cdr:from>
    <cdr:to>
      <cdr:x>0.81623</cdr:x>
      <cdr:y>0.7299</cdr:y>
    </cdr:to>
    <cdr:sp macro="" textlink="">
      <cdr:nvSpPr>
        <cdr:cNvPr id="6" name="Text Box 8"/>
        <cdr:cNvSpPr txBox="1">
          <a:spLocks xmlns:a="http://schemas.openxmlformats.org/drawingml/2006/main" noChangeArrowheads="1"/>
        </cdr:cNvSpPr>
      </cdr:nvSpPr>
      <cdr:spPr bwMode="auto">
        <a:xfrm xmlns:a="http://schemas.openxmlformats.org/drawingml/2006/main">
          <a:off x="5785218" y="4139361"/>
          <a:ext cx="1295414" cy="457200"/>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txBody>
        <a:bodyPr xmlns:a="http://schemas.openxmlformats.org/drawingml/2006/main">
          <a:spAutoFit/>
        </a:bodyPr>
        <a:lstStyle xmlns:a="http://schemas.openxmlformats.org/drawingml/2006/main">
          <a:defPPr>
            <a:defRPr lang="en-US"/>
          </a:defPPr>
          <a:lvl1pPr algn="l" rtl="0" fontAlgn="base">
            <a:spcBef>
              <a:spcPct val="0"/>
            </a:spcBef>
            <a:spcAft>
              <a:spcPct val="0"/>
            </a:spcAft>
            <a:defRPr kern="1200">
              <a:solidFill>
                <a:srgbClr val="000000"/>
              </a:solidFill>
              <a:latin typeface="Arial" charset="0"/>
            </a:defRPr>
          </a:lvl1pPr>
          <a:lvl2pPr marL="457200" algn="l" rtl="0" fontAlgn="base">
            <a:spcBef>
              <a:spcPct val="0"/>
            </a:spcBef>
            <a:spcAft>
              <a:spcPct val="0"/>
            </a:spcAft>
            <a:defRPr kern="1200">
              <a:solidFill>
                <a:srgbClr val="000000"/>
              </a:solidFill>
              <a:latin typeface="Arial" charset="0"/>
            </a:defRPr>
          </a:lvl2pPr>
          <a:lvl3pPr marL="914400" algn="l" rtl="0" fontAlgn="base">
            <a:spcBef>
              <a:spcPct val="0"/>
            </a:spcBef>
            <a:spcAft>
              <a:spcPct val="0"/>
            </a:spcAft>
            <a:defRPr kern="1200">
              <a:solidFill>
                <a:srgbClr val="000000"/>
              </a:solidFill>
              <a:latin typeface="Arial" charset="0"/>
            </a:defRPr>
          </a:lvl3pPr>
          <a:lvl4pPr marL="1371600" algn="l" rtl="0" fontAlgn="base">
            <a:spcBef>
              <a:spcPct val="0"/>
            </a:spcBef>
            <a:spcAft>
              <a:spcPct val="0"/>
            </a:spcAft>
            <a:defRPr kern="1200">
              <a:solidFill>
                <a:srgbClr val="000000"/>
              </a:solidFill>
              <a:latin typeface="Arial" charset="0"/>
            </a:defRPr>
          </a:lvl4pPr>
          <a:lvl5pPr marL="1828800" algn="l" rtl="0" fontAlgn="base">
            <a:spcBef>
              <a:spcPct val="0"/>
            </a:spcBef>
            <a:spcAft>
              <a:spcPct val="0"/>
            </a:spcAft>
            <a:defRPr kern="1200">
              <a:solidFill>
                <a:srgbClr val="000000"/>
              </a:solidFill>
              <a:latin typeface="Arial" charset="0"/>
            </a:defRPr>
          </a:lvl5pPr>
          <a:lvl6pPr marL="2286000" algn="l" defTabSz="914400" rtl="0" eaLnBrk="1" latinLnBrk="0" hangingPunct="1">
            <a:defRPr kern="1200">
              <a:solidFill>
                <a:srgbClr val="000000"/>
              </a:solidFill>
              <a:latin typeface="Arial" charset="0"/>
            </a:defRPr>
          </a:lvl6pPr>
          <a:lvl7pPr marL="2743200" algn="l" defTabSz="914400" rtl="0" eaLnBrk="1" latinLnBrk="0" hangingPunct="1">
            <a:defRPr kern="1200">
              <a:solidFill>
                <a:srgbClr val="000000"/>
              </a:solidFill>
              <a:latin typeface="Arial" charset="0"/>
            </a:defRPr>
          </a:lvl7pPr>
          <a:lvl8pPr marL="3200400" algn="l" defTabSz="914400" rtl="0" eaLnBrk="1" latinLnBrk="0" hangingPunct="1">
            <a:defRPr kern="1200">
              <a:solidFill>
                <a:srgbClr val="000000"/>
              </a:solidFill>
              <a:latin typeface="Arial" charset="0"/>
            </a:defRPr>
          </a:lvl8pPr>
          <a:lvl9pPr marL="3657600" algn="l" defTabSz="914400" rtl="0" eaLnBrk="1" latinLnBrk="0" hangingPunct="1">
            <a:defRPr kern="1200">
              <a:solidFill>
                <a:srgbClr val="000000"/>
              </a:solidFill>
              <a:latin typeface="Arial" charset="0"/>
            </a:defRPr>
          </a:lvl9pPr>
        </a:lstStyle>
        <a:p xmlns:a="http://schemas.openxmlformats.org/drawingml/2006/main">
          <a:pPr>
            <a:spcBef>
              <a:spcPct val="50000"/>
            </a:spcBef>
          </a:pPr>
          <a:r>
            <a:rPr lang="en-US" sz="1200" dirty="0"/>
            <a:t>Peak week of disease activity</a:t>
          </a:r>
        </a:p>
      </cdr:txBody>
    </cdr:sp>
  </cdr:relSizeAnchor>
  <cdr:relSizeAnchor xmlns:cdr="http://schemas.openxmlformats.org/drawingml/2006/chartDrawing">
    <cdr:from>
      <cdr:x>0.68446</cdr:x>
      <cdr:y>0.742</cdr:y>
    </cdr:from>
    <cdr:to>
      <cdr:x>0.68446</cdr:x>
      <cdr:y>0.8025</cdr:y>
    </cdr:to>
    <cdr:sp macro="" textlink="">
      <cdr:nvSpPr>
        <cdr:cNvPr id="7" name="Line 11"/>
        <cdr:cNvSpPr>
          <a:spLocks xmlns:a="http://schemas.openxmlformats.org/drawingml/2006/main" noChangeShapeType="1"/>
        </cdr:cNvSpPr>
      </cdr:nvSpPr>
      <cdr:spPr bwMode="auto">
        <a:xfrm xmlns:a="http://schemas.openxmlformats.org/drawingml/2006/main" flipH="1" flipV="1">
          <a:off x="5937618" y="4672761"/>
          <a:ext cx="0" cy="381000"/>
        </a:xfrm>
        <a:prstGeom xmlns:a="http://schemas.openxmlformats.org/drawingml/2006/main" prst="line">
          <a:avLst/>
        </a:prstGeom>
        <a:noFill xmlns:a="http://schemas.openxmlformats.org/drawingml/2006/main"/>
        <a:ln xmlns:a="http://schemas.openxmlformats.org/drawingml/2006/main" w="25400">
          <a:solidFill>
            <a:srgbClr val="000000"/>
          </a:solidFill>
          <a:round/>
          <a:headEnd type="triangle" w="med" len="med"/>
          <a:tailEnd/>
        </a:ln>
      </cdr:spPr>
      <cdr:txBody>
        <a:bodyPr xmlns:a="http://schemas.openxmlformats.org/drawingml/2006/main"/>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endParaRPr lang="en-US"/>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bwMode="auto">
          <a:xfrm>
            <a:off x="0" y="0"/>
            <a:ext cx="3090863" cy="471488"/>
          </a:xfrm>
          <a:prstGeom prst="rect">
            <a:avLst/>
          </a:prstGeom>
          <a:noFill/>
          <a:ln w="9525">
            <a:noFill/>
            <a:miter lim="800000"/>
            <a:headEnd/>
            <a:tailEnd/>
          </a:ln>
          <a:effectLst/>
        </p:spPr>
        <p:txBody>
          <a:bodyPr vert="horz" wrap="square" lIns="91433" tIns="45717" rIns="91433" bIns="45717"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45059" name="Rectangle 3"/>
          <p:cNvSpPr>
            <a:spLocks noGrp="1" noChangeArrowheads="1"/>
          </p:cNvSpPr>
          <p:nvPr>
            <p:ph type="dt" sz="quarter" idx="1"/>
          </p:nvPr>
        </p:nvSpPr>
        <p:spPr bwMode="auto">
          <a:xfrm>
            <a:off x="4040188" y="0"/>
            <a:ext cx="3090862" cy="471488"/>
          </a:xfrm>
          <a:prstGeom prst="rect">
            <a:avLst/>
          </a:prstGeom>
          <a:noFill/>
          <a:ln w="9525">
            <a:noFill/>
            <a:miter lim="800000"/>
            <a:headEnd/>
            <a:tailEnd/>
          </a:ln>
          <a:effectLst/>
        </p:spPr>
        <p:txBody>
          <a:bodyPr vert="horz" wrap="square" lIns="91433" tIns="45717" rIns="91433" bIns="45717"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45060" name="Rectangle 4"/>
          <p:cNvSpPr>
            <a:spLocks noGrp="1" noChangeArrowheads="1"/>
          </p:cNvSpPr>
          <p:nvPr>
            <p:ph type="ftr" sz="quarter" idx="2"/>
          </p:nvPr>
        </p:nvSpPr>
        <p:spPr bwMode="auto">
          <a:xfrm>
            <a:off x="0" y="8945563"/>
            <a:ext cx="3090863" cy="471487"/>
          </a:xfrm>
          <a:prstGeom prst="rect">
            <a:avLst/>
          </a:prstGeom>
          <a:noFill/>
          <a:ln w="9525">
            <a:noFill/>
            <a:miter lim="800000"/>
            <a:headEnd/>
            <a:tailEnd/>
          </a:ln>
          <a:effectLst/>
        </p:spPr>
        <p:txBody>
          <a:bodyPr vert="horz" wrap="square" lIns="91433" tIns="45717" rIns="91433" bIns="45717"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45061" name="Rectangle 5"/>
          <p:cNvSpPr>
            <a:spLocks noGrp="1" noChangeArrowheads="1"/>
          </p:cNvSpPr>
          <p:nvPr>
            <p:ph type="sldNum" sz="quarter" idx="3"/>
          </p:nvPr>
        </p:nvSpPr>
        <p:spPr bwMode="auto">
          <a:xfrm>
            <a:off x="4040188" y="8945563"/>
            <a:ext cx="3090862" cy="471487"/>
          </a:xfrm>
          <a:prstGeom prst="rect">
            <a:avLst/>
          </a:prstGeom>
          <a:noFill/>
          <a:ln w="9525">
            <a:noFill/>
            <a:miter lim="800000"/>
            <a:headEnd/>
            <a:tailEnd/>
          </a:ln>
          <a:effectLst/>
        </p:spPr>
        <p:txBody>
          <a:bodyPr vert="horz" wrap="square" lIns="91433" tIns="45717" rIns="91433" bIns="45717" numCol="1" anchor="b" anchorCtr="0" compatLnSpc="1">
            <a:prstTxWarp prst="textNoShape">
              <a:avLst/>
            </a:prstTxWarp>
          </a:bodyPr>
          <a:lstStyle>
            <a:lvl1pPr algn="r" eaLnBrk="1" hangingPunct="1">
              <a:defRPr sz="1200">
                <a:latin typeface="Arial" charset="0"/>
              </a:defRPr>
            </a:lvl1pPr>
          </a:lstStyle>
          <a:p>
            <a:pPr>
              <a:defRPr/>
            </a:pPr>
            <a:fld id="{720F38EA-178D-4BD4-9B0B-F4F57D70AA19}"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hdr" sz="quarter"/>
          </p:nvPr>
        </p:nvSpPr>
        <p:spPr bwMode="auto">
          <a:xfrm>
            <a:off x="0" y="0"/>
            <a:ext cx="3090863" cy="471488"/>
          </a:xfrm>
          <a:prstGeom prst="rect">
            <a:avLst/>
          </a:prstGeom>
          <a:noFill/>
          <a:ln w="9525">
            <a:noFill/>
            <a:miter lim="800000"/>
            <a:headEnd/>
            <a:tailEnd/>
          </a:ln>
          <a:effectLst/>
        </p:spPr>
        <p:txBody>
          <a:bodyPr vert="horz" wrap="square" lIns="91433" tIns="45717" rIns="91433" bIns="45717"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50179" name="Rectangle 3"/>
          <p:cNvSpPr>
            <a:spLocks noGrp="1" noChangeArrowheads="1"/>
          </p:cNvSpPr>
          <p:nvPr>
            <p:ph type="dt" idx="1"/>
          </p:nvPr>
        </p:nvSpPr>
        <p:spPr bwMode="auto">
          <a:xfrm>
            <a:off x="4040188" y="0"/>
            <a:ext cx="3090862" cy="471488"/>
          </a:xfrm>
          <a:prstGeom prst="rect">
            <a:avLst/>
          </a:prstGeom>
          <a:noFill/>
          <a:ln w="9525">
            <a:noFill/>
            <a:miter lim="800000"/>
            <a:headEnd/>
            <a:tailEnd/>
          </a:ln>
          <a:effectLst/>
        </p:spPr>
        <p:txBody>
          <a:bodyPr vert="horz" wrap="square" lIns="91433" tIns="45717" rIns="91433" bIns="45717"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32772" name="Rectangle 4"/>
          <p:cNvSpPr>
            <a:spLocks noGrp="1" noRot="1" noChangeAspect="1" noChangeArrowheads="1" noTextEdit="1"/>
          </p:cNvSpPr>
          <p:nvPr>
            <p:ph type="sldImg" idx="2"/>
          </p:nvPr>
        </p:nvSpPr>
        <p:spPr bwMode="auto">
          <a:xfrm>
            <a:off x="1211263" y="706438"/>
            <a:ext cx="4710112" cy="3532187"/>
          </a:xfrm>
          <a:prstGeom prst="rect">
            <a:avLst/>
          </a:prstGeom>
          <a:noFill/>
          <a:ln w="9525">
            <a:solidFill>
              <a:srgbClr val="000000"/>
            </a:solidFill>
            <a:miter lim="800000"/>
            <a:headEnd/>
            <a:tailEnd/>
          </a:ln>
        </p:spPr>
      </p:sp>
      <p:sp>
        <p:nvSpPr>
          <p:cNvPr id="50181" name="Rectangle 5"/>
          <p:cNvSpPr>
            <a:spLocks noGrp="1" noChangeArrowheads="1"/>
          </p:cNvSpPr>
          <p:nvPr>
            <p:ph type="body" sz="quarter" idx="3"/>
          </p:nvPr>
        </p:nvSpPr>
        <p:spPr bwMode="auto">
          <a:xfrm>
            <a:off x="712788" y="4473575"/>
            <a:ext cx="5707062" cy="4238625"/>
          </a:xfrm>
          <a:prstGeom prst="rect">
            <a:avLst/>
          </a:prstGeom>
          <a:noFill/>
          <a:ln w="9525">
            <a:noFill/>
            <a:miter lim="800000"/>
            <a:headEnd/>
            <a:tailEnd/>
          </a:ln>
          <a:effectLst/>
        </p:spPr>
        <p:txBody>
          <a:bodyPr vert="horz" wrap="square" lIns="91433" tIns="45717" rIns="91433" bIns="45717"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0182" name="Rectangle 6"/>
          <p:cNvSpPr>
            <a:spLocks noGrp="1" noChangeArrowheads="1"/>
          </p:cNvSpPr>
          <p:nvPr>
            <p:ph type="ftr" sz="quarter" idx="4"/>
          </p:nvPr>
        </p:nvSpPr>
        <p:spPr bwMode="auto">
          <a:xfrm>
            <a:off x="0" y="8945563"/>
            <a:ext cx="3090863" cy="471487"/>
          </a:xfrm>
          <a:prstGeom prst="rect">
            <a:avLst/>
          </a:prstGeom>
          <a:noFill/>
          <a:ln w="9525">
            <a:noFill/>
            <a:miter lim="800000"/>
            <a:headEnd/>
            <a:tailEnd/>
          </a:ln>
          <a:effectLst/>
        </p:spPr>
        <p:txBody>
          <a:bodyPr vert="horz" wrap="square" lIns="91433" tIns="45717" rIns="91433" bIns="45717"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50183" name="Rectangle 7"/>
          <p:cNvSpPr>
            <a:spLocks noGrp="1" noChangeArrowheads="1"/>
          </p:cNvSpPr>
          <p:nvPr>
            <p:ph type="sldNum" sz="quarter" idx="5"/>
          </p:nvPr>
        </p:nvSpPr>
        <p:spPr bwMode="auto">
          <a:xfrm>
            <a:off x="4040188" y="8945563"/>
            <a:ext cx="3090862" cy="471487"/>
          </a:xfrm>
          <a:prstGeom prst="rect">
            <a:avLst/>
          </a:prstGeom>
          <a:noFill/>
          <a:ln w="9525">
            <a:noFill/>
            <a:miter lim="800000"/>
            <a:headEnd/>
            <a:tailEnd/>
          </a:ln>
          <a:effectLst/>
        </p:spPr>
        <p:txBody>
          <a:bodyPr vert="horz" wrap="square" lIns="91433" tIns="45717" rIns="91433" bIns="45717" numCol="1" anchor="b" anchorCtr="0" compatLnSpc="1">
            <a:prstTxWarp prst="textNoShape">
              <a:avLst/>
            </a:prstTxWarp>
          </a:bodyPr>
          <a:lstStyle>
            <a:lvl1pPr algn="r" eaLnBrk="1" hangingPunct="1">
              <a:defRPr sz="1200">
                <a:latin typeface="Arial" charset="0"/>
              </a:defRPr>
            </a:lvl1pPr>
          </a:lstStyle>
          <a:p>
            <a:pPr>
              <a:defRPr/>
            </a:pPr>
            <a:fld id="{BB717991-A077-448A-AE27-32D437B92AF1}"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A3CDCD4-D553-45DF-8C67-AD580EBAD6B1}" type="slidenum">
              <a:rPr lang="en-US"/>
              <a:pPr/>
              <a:t>1</a:t>
            </a:fld>
            <a:endParaRPr lang="en-US"/>
          </a:p>
        </p:txBody>
      </p:sp>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5CA21B7-EDFC-46B3-820A-2712B2BA28EF}" type="slidenum">
              <a:rPr lang="en-US"/>
              <a:pPr/>
              <a:t>10</a:t>
            </a:fld>
            <a:endParaRPr lang="en-US"/>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r>
              <a:rPr lang="en-US"/>
              <a:t>There obviously are secondary effects of influenza on individuals and families.    </a:t>
            </a:r>
          </a:p>
          <a:p>
            <a:r>
              <a:rPr lang="en-US"/>
              <a:t>This could and does happen during seasonal flu but potentially in a greater way in pandemics.</a:t>
            </a:r>
          </a:p>
          <a:p>
            <a:r>
              <a:rPr lang="en-US"/>
              <a:t>These factors relate to economics whether at the familiy or community business level, education, accessibility of essential goods and services are major concerns and are part of influenza planning efforts.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F440BE6-DA4B-4746-9081-53AD86DF6071}" type="slidenum">
              <a:rPr lang="en-US"/>
              <a:pPr/>
              <a:t>11</a:t>
            </a:fld>
            <a:endParaRPr lang="en-US"/>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p:txBody>
          <a:bodyPr/>
          <a:lstStyle/>
          <a:p>
            <a:r>
              <a:rPr lang="en-US"/>
              <a:t>In ND we don’t look at pandemic flu as a separate disease to be dealt with in a different way from regular seasonal influenza.  The tools we use for seasonal flu and other transmissible respiratory pathogens will be the major tools we use in pandemic flu.  The challenge is to ramp up the response and resources to meet the increased demands of  a pandemic. </a:t>
            </a:r>
          </a:p>
          <a:p>
            <a:r>
              <a:rPr lang="en-US"/>
              <a:t>Every year we should be using and exercising the tools during regular influenza season that we will use during a pandemic so they become engrained as the way we respond.  The tools for pandemic should not be different new or separate just because it’s a pandemic.</a:t>
            </a:r>
          </a:p>
          <a:p>
            <a:r>
              <a:rPr lang="en-US"/>
              <a:t>The Influenza response tools we have in our toolbox consist of the following; </a:t>
            </a:r>
          </a:p>
          <a:p>
            <a:r>
              <a:rPr lang="en-US"/>
              <a:t>Social distancing and infection control measure</a:t>
            </a:r>
          </a:p>
          <a:p>
            <a:r>
              <a:rPr lang="en-US"/>
              <a:t>Vaccine</a:t>
            </a:r>
          </a:p>
          <a:p>
            <a:r>
              <a:rPr lang="en-US"/>
              <a:t>Antiviral medications (medications to treat the infection to decrease the duration and severity of the illness)</a:t>
            </a:r>
          </a:p>
          <a:p>
            <a:r>
              <a:rPr lang="en-US"/>
              <a:t>The most effective way to prevent mortality is by social distancing.</a:t>
            </a:r>
          </a:p>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239C71A-6220-4FDE-BDB3-DAEA189C60BA}" type="slidenum">
              <a:rPr lang="en-US"/>
              <a:pPr/>
              <a:t>12</a:t>
            </a:fld>
            <a:endParaRPr lang="en-US"/>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r>
              <a:rPr lang="en-US"/>
              <a:t>This slide shows the impact of various strategies on decreasing attack rates from pandemic flu.  This chart was created via modeling and seems to be quite accurate.</a:t>
            </a:r>
          </a:p>
          <a:p>
            <a:r>
              <a:rPr lang="en-US"/>
              <a:t>Social distancing alone if done appropriately would decrease attack rates by 72%.</a:t>
            </a:r>
          </a:p>
          <a:p>
            <a:r>
              <a:rPr lang="en-US"/>
              <a:t>By adding antiviral treatment to social distancing there would be an additional 0.6% decrease in attack rates.</a:t>
            </a:r>
          </a:p>
          <a:p>
            <a:r>
              <a:rPr lang="en-US"/>
              <a:t>By adding broad prophylaxis of the general population to antiviral treatment and social distancing would add an additional 3% decrease in attack rates.</a:t>
            </a:r>
          </a:p>
          <a:p>
            <a:r>
              <a:rPr lang="en-US"/>
              <a:t>There are a few main messages here</a:t>
            </a:r>
          </a:p>
          <a:p>
            <a:r>
              <a:rPr lang="en-US"/>
              <a:t>Social distancing is the most effective tool we have to impact pandemic flu mortality rates.</a:t>
            </a:r>
          </a:p>
          <a:p>
            <a:r>
              <a:rPr lang="en-US"/>
              <a:t>Antiviral treatment or prophylaxis are not very good and for sure not the answer to pandemic flu.  </a:t>
            </a:r>
          </a:p>
          <a:p>
            <a:r>
              <a:rPr lang="en-US"/>
              <a:t>Unfortunately much of the public feel that since our states have invested in antivirals stockpiles like Oseltamavir (Tamiflu)  and Zanamavir (Relenza) that they are now safe.  </a:t>
            </a:r>
          </a:p>
          <a:p>
            <a:r>
              <a:rPr lang="en-US"/>
              <a:t>Antivirals should not be considered the main response to pandemic flu. </a:t>
            </a:r>
          </a:p>
          <a:p>
            <a:r>
              <a:rPr lang="en-US"/>
              <a:t>Social distancing is the main tool in pandemic influenza.</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D0B4AB-2AEE-4E9A-8D8D-8C85896C88C1}" type="slidenum">
              <a:rPr lang="en-US"/>
              <a:pPr/>
              <a:t>13</a:t>
            </a:fld>
            <a:endParaRPr lang="en-US"/>
          </a:p>
        </p:txBody>
      </p:sp>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p:txBody>
          <a:bodyPr/>
          <a:lstStyle/>
          <a:p>
            <a:r>
              <a:rPr lang="en-US"/>
              <a:t>This slide demonstrates the proxemics or spacial concerns of influenza transmission.  </a:t>
            </a:r>
          </a:p>
          <a:p>
            <a:r>
              <a:rPr lang="en-US"/>
              <a:t>Most effective transmission occurs within a 3 foot radius of an infected person. </a:t>
            </a:r>
          </a:p>
          <a:p>
            <a:r>
              <a:rPr lang="en-US"/>
              <a:t>The closer individuals the greater the chance of transmission via infected droplets.</a:t>
            </a:r>
          </a:p>
          <a:p>
            <a:r>
              <a:rPr lang="en-US"/>
              <a:t>This comes from building data research.</a:t>
            </a:r>
          </a:p>
          <a:p>
            <a:r>
              <a:rPr lang="en-US"/>
              <a:t>This shows that in schools for young children (likely including day care centers) the interaction space is 3.9 ft vs 7.8 ft in hospitals, 11.7 ft in business offices and 16.2 ft in homes.  </a:t>
            </a:r>
          </a:p>
          <a:p>
            <a:r>
              <a:rPr lang="en-US"/>
              <a:t>Colleges are probably somewhere in the hospital to residence areas therefore we consider higher ed facilities as regular communities.  </a:t>
            </a:r>
          </a:p>
          <a:p>
            <a:r>
              <a:rPr lang="en-US"/>
              <a:t>This underlines the important concept of increasing the distance between people in all venues possible; spacing of chairs in the waiting room,  location of people in offices, mass transportation seating arrangements etc.  </a:t>
            </a:r>
          </a:p>
          <a:p>
            <a:endParaRPr lang="en-US"/>
          </a:p>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8FD8BC-E168-45B1-91B7-BC6E48A8436D}" type="slidenum">
              <a:rPr lang="en-US"/>
              <a:pPr/>
              <a:t>14</a:t>
            </a:fld>
            <a:endParaRPr lang="en-US"/>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p:txBody>
          <a:bodyPr/>
          <a:lstStyle/>
          <a:p>
            <a:r>
              <a:rPr lang="en-US"/>
              <a:t>This slide demonstrates a major goal of influenza response programs</a:t>
            </a:r>
          </a:p>
          <a:p>
            <a:r>
              <a:rPr lang="en-US"/>
              <a:t>Generally we seek to do the following;</a:t>
            </a:r>
          </a:p>
          <a:p>
            <a:r>
              <a:rPr lang="en-US"/>
              <a:t>Delay outbreak peak and</a:t>
            </a:r>
          </a:p>
          <a:p>
            <a:r>
              <a:rPr lang="en-US"/>
              <a:t>Decompress the peak burden on hospitals and infrastructure – or flatten the curve to stretch out the cases over a longer period of time to decrease the stress on our infrastructure.</a:t>
            </a:r>
          </a:p>
          <a:p>
            <a:r>
              <a:rPr lang="en-US"/>
              <a:t>And if possible to diminish overall cases and health impacts</a:t>
            </a:r>
          </a:p>
          <a:p>
            <a:r>
              <a:rPr lang="en-US"/>
              <a:t>Generally the only effective way to decrease the overall cases is by vaccination.</a:t>
            </a:r>
          </a:p>
          <a:p>
            <a:r>
              <a:rPr lang="en-US"/>
              <a:t>Without vaccination our other interventions like social distancing will likely not decrease the total number of cases but flatten the curve to allow our healthcare systems to appropriately respond. </a:t>
            </a:r>
          </a:p>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B75EACA-FE06-499F-A86B-072BD6573B38}" type="slidenum">
              <a:rPr lang="en-US"/>
              <a:pPr/>
              <a:t>15</a:t>
            </a:fld>
            <a:endParaRPr lang="en-US"/>
          </a:p>
        </p:txBody>
      </p:sp>
      <p:sp>
        <p:nvSpPr>
          <p:cNvPr id="14338" name="Rectangle 2"/>
          <p:cNvSpPr>
            <a:spLocks noGrp="1" noRot="1" noChangeAspect="1" noChangeArrowheads="1" noTextEdit="1"/>
          </p:cNvSpPr>
          <p:nvPr>
            <p:ph type="sldImg"/>
          </p:nvPr>
        </p:nvSpPr>
        <p:spPr>
          <a:ln/>
        </p:spPr>
      </p:sp>
      <p:sp>
        <p:nvSpPr>
          <p:cNvPr id="14339" name="Rectangle 3"/>
          <p:cNvSpPr>
            <a:spLocks noGrp="1" noChangeArrowheads="1"/>
          </p:cNvSpPr>
          <p:nvPr>
            <p:ph type="body" idx="1"/>
          </p:nvPr>
        </p:nvSpPr>
        <p:spPr/>
        <p:txBody>
          <a:bodyPr/>
          <a:lstStyle/>
          <a:p>
            <a:r>
              <a:rPr lang="en-US"/>
              <a:t>This is info from the CDC based on H1N1 experience in the spring of 2009</a:t>
            </a:r>
          </a:p>
          <a:p>
            <a:pPr lvl="1"/>
            <a:r>
              <a:rPr lang="en-US"/>
              <a:t>Most fevers lasted 2-4 days</a:t>
            </a:r>
          </a:p>
          <a:p>
            <a:pPr lvl="1"/>
            <a:r>
              <a:rPr lang="en-US"/>
              <a:t>90% of household transmissions occurred within 5 days of onset of symptoms in the 1</a:t>
            </a:r>
            <a:r>
              <a:rPr lang="en-US" baseline="30000"/>
              <a:t>st</a:t>
            </a:r>
            <a:r>
              <a:rPr lang="en-US"/>
              <a:t> case</a:t>
            </a:r>
          </a:p>
          <a:p>
            <a:pPr lvl="1"/>
            <a:r>
              <a:rPr lang="en-US"/>
              <a:t>CDC feels that isolation until 24 hours post resolution of the fever without the use of fever-reducing medications is adequate.  </a:t>
            </a:r>
          </a:p>
          <a:p>
            <a:pPr lvl="1"/>
            <a:r>
              <a:rPr lang="en-US"/>
              <a:t>If the very rare situation of closing a school or business due to high attack rates a closure of 5 days should be adequate in most instances. </a:t>
            </a:r>
          </a:p>
          <a:p>
            <a:pPr lvl="1"/>
            <a:r>
              <a:rPr lang="en-US"/>
              <a:t>In home isolation a minimum period for isolation of the ill would be 3-5 days.  </a:t>
            </a:r>
          </a:p>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9FF3EE-07AA-42E9-A2E1-5420452C3A26}" type="slidenum">
              <a:rPr lang="en-US"/>
              <a:pPr/>
              <a:t>16</a:t>
            </a:fld>
            <a:endParaRPr lang="en-US"/>
          </a:p>
        </p:txBody>
      </p:sp>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p:txBody>
          <a:bodyPr/>
          <a:lstStyle/>
          <a:p>
            <a:r>
              <a:rPr lang="en-US"/>
              <a:t>The graph shows the caution level for clinics which is estimated to be 10% above current seasonal capacity.  This assumes a normal seasonal influenza attack rate of 15%, therefore the clinic caution rate would be 16.5% or 10% above the normal seasonal flu estimates.</a:t>
            </a:r>
          </a:p>
          <a:p>
            <a:r>
              <a:rPr lang="en-US"/>
              <a:t>The hospital caution is rated at 80% of estimated surge capacity in a stressed state (the yellow line). The estimated stressed surge limit is designated by the red line.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2D16CBA-90B3-4703-8F85-549C222C5618}" type="slidenum">
              <a:rPr lang="en-US"/>
              <a:pPr/>
              <a:t>17</a:t>
            </a:fld>
            <a:endParaRPr lang="en-US"/>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p:txBody>
          <a:bodyPr/>
          <a:lstStyle/>
          <a:p>
            <a:r>
              <a:rPr lang="en-US"/>
              <a:t>The hospital caution is rated at 80% of estimated surge capacity in an unstressed state (the yellow line). The estimated unstressed surge limit is designated by the red line. </a:t>
            </a:r>
          </a:p>
          <a:p>
            <a:r>
              <a:rPr lang="en-US"/>
              <a:t>The X shows where I would suspect an aggressive H1 N1 season this fall.  With a 1.5 – 2.0 % hospitalization rate of those with ILI and an ILI attack rate across the state of 30% we would still be beneath but close to the caution line of the current unstressed surge capacity of our hospitals.  And well beneath the stressed hospital capacity.  </a:t>
            </a:r>
          </a:p>
          <a:p>
            <a:r>
              <a:rPr lang="en-US"/>
              <a:t>Note also though that we would be well beyond the estimated clinic response capabilities therefore would likely need to use other clinic mitigation resources to meet the challenge (eg phone triage and pod antiviral distribution through the banks etc.)</a:t>
            </a:r>
          </a:p>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A3CDCD4-D553-45DF-8C67-AD580EBAD6B1}" type="slidenum">
              <a:rPr lang="en-US"/>
              <a:pPr/>
              <a:t>18</a:t>
            </a:fld>
            <a:endParaRPr lang="en-US"/>
          </a:p>
        </p:txBody>
      </p:sp>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BC96DF-9E16-4F9A-A003-C40CD28177AB}" type="slidenum">
              <a:rPr lang="en-US"/>
              <a:pPr/>
              <a:t>31</a:t>
            </a:fld>
            <a:endParaRPr lang="en-US"/>
          </a:p>
        </p:txBody>
      </p:sp>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p:txBody>
          <a:bodyPr/>
          <a:lstStyle/>
          <a:p>
            <a:r>
              <a:rPr lang="en-US"/>
              <a:t>A few comments about antivirals.</a:t>
            </a:r>
          </a:p>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A3CDCD4-D553-45DF-8C67-AD580EBAD6B1}" type="slidenum">
              <a:rPr lang="en-US"/>
              <a:pPr/>
              <a:t>2</a:t>
            </a:fld>
            <a:endParaRPr lang="en-US"/>
          </a:p>
        </p:txBody>
      </p:sp>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201A629-BAB9-4167-8E65-C1E1844A0A94}" type="slidenum">
              <a:rPr lang="en-US"/>
              <a:pPr/>
              <a:t>32</a:t>
            </a:fld>
            <a:endParaRPr lang="en-US"/>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p:txBody>
          <a:bodyPr/>
          <a:lstStyle/>
          <a:p>
            <a:r>
              <a:rPr lang="en-US" sz="900" dirty="0"/>
              <a:t>Antivirals </a:t>
            </a:r>
            <a:r>
              <a:rPr lang="en-US" sz="900" dirty="0" err="1"/>
              <a:t>likeTamiflu</a:t>
            </a:r>
            <a:r>
              <a:rPr lang="en-US" sz="900" dirty="0"/>
              <a:t> and </a:t>
            </a:r>
            <a:r>
              <a:rPr lang="en-US" sz="900" dirty="0" err="1"/>
              <a:t>Relenza</a:t>
            </a:r>
            <a:r>
              <a:rPr lang="en-US" sz="900" dirty="0"/>
              <a:t> will be used primarily for treatment not prophylaxis</a:t>
            </a:r>
          </a:p>
          <a:p>
            <a:r>
              <a:rPr lang="en-US" sz="900" dirty="0"/>
              <a:t>One of the roles of the HD is to provide the tools you clinicians need to take care of clinically ill patients.  Clinicians will need to diagnose those needing antivirals.</a:t>
            </a:r>
          </a:p>
          <a:p>
            <a:r>
              <a:rPr lang="en-US" sz="900" dirty="0"/>
              <a:t>ND will have approximately 160,000 treatment courses available for a pandemic (to cover 25% of the population)</a:t>
            </a:r>
          </a:p>
          <a:p>
            <a:r>
              <a:rPr lang="en-US" sz="900" dirty="0"/>
              <a:t>The distribution of antivirals will be through three mechanisms that build upon each other.</a:t>
            </a:r>
          </a:p>
          <a:p>
            <a:r>
              <a:rPr lang="en-US" sz="900" dirty="0"/>
              <a:t>Normal – pharmacies order from wholesale pharmaceutical provider</a:t>
            </a:r>
          </a:p>
          <a:p>
            <a:r>
              <a:rPr lang="en-US" sz="900" dirty="0"/>
              <a:t>With a taxing of the normal supplies direct supplementation from the state cache will be implemented. </a:t>
            </a:r>
          </a:p>
          <a:p>
            <a:r>
              <a:rPr lang="en-US" sz="900" dirty="0"/>
              <a:t>Some antivirals prepositioned at the LPHU’s to help with this supplementation.</a:t>
            </a:r>
          </a:p>
          <a:p>
            <a:r>
              <a:rPr lang="en-US" sz="900" dirty="0"/>
              <a:t>Pharmacies can order supplementation antivirals through the HAN ordering system. </a:t>
            </a:r>
          </a:p>
          <a:p>
            <a:r>
              <a:rPr lang="en-US" sz="900" dirty="0"/>
              <a:t>If clinics and pharmacies are overwhelmed then a phone triage system with points of distribution (</a:t>
            </a:r>
            <a:r>
              <a:rPr lang="en-US" sz="900" dirty="0" err="1"/>
              <a:t>eg</a:t>
            </a:r>
            <a:r>
              <a:rPr lang="en-US" sz="900" dirty="0"/>
              <a:t> banks etc) will be implemented.  </a:t>
            </a:r>
          </a:p>
          <a:p>
            <a:r>
              <a:rPr lang="en-US" sz="900" dirty="0"/>
              <a:t>Antiviral resistance is a major concern.  Some strains of avian and H1N1 influenza have developed some resistance to </a:t>
            </a:r>
            <a:r>
              <a:rPr lang="en-US" sz="900" dirty="0" err="1"/>
              <a:t>Tamiflu</a:t>
            </a:r>
            <a:r>
              <a:rPr lang="en-US" sz="900" dirty="0"/>
              <a:t>. </a:t>
            </a:r>
          </a:p>
          <a:p>
            <a:endParaRPr lang="en-US" sz="900"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E9D6532-8A3D-482C-9A82-1A43CB6393F7}" type="slidenum">
              <a:rPr lang="en-US"/>
              <a:pPr/>
              <a:t>33</a:t>
            </a:fld>
            <a:endParaRPr lang="en-US"/>
          </a:p>
        </p:txBody>
      </p:sp>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p:txBody>
          <a:bodyPr/>
          <a:lstStyle/>
          <a:p>
            <a:r>
              <a:rPr lang="en-US"/>
              <a:t>Prophylaxis though not a major strategy is left to the judgment of the clinician.</a:t>
            </a:r>
          </a:p>
          <a:p>
            <a:r>
              <a:rPr lang="en-US"/>
              <a:t>This just lists some major situations where prophylaxis could be considered including; </a:t>
            </a:r>
          </a:p>
          <a:p>
            <a:r>
              <a:rPr lang="en-US"/>
              <a:t>High risk when significantly exposed</a:t>
            </a:r>
          </a:p>
          <a:p>
            <a:r>
              <a:rPr lang="en-US"/>
              <a:t>Non-immunized close contacts of a case</a:t>
            </a:r>
          </a:p>
          <a:p>
            <a:r>
              <a:rPr lang="en-US"/>
              <a:t>Occasional control of outbreaks in a high risk (closed) institutional setting </a:t>
            </a:r>
          </a:p>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BC96DF-9E16-4F9A-A003-C40CD28177AB}" type="slidenum">
              <a:rPr lang="en-US"/>
              <a:pPr/>
              <a:t>34</a:t>
            </a:fld>
            <a:endParaRPr lang="en-US"/>
          </a:p>
        </p:txBody>
      </p:sp>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p:txBody>
          <a:bodyPr/>
          <a:lstStyle/>
          <a:p>
            <a:r>
              <a:rPr lang="en-US" dirty="0"/>
              <a:t>A few comments about antivirals.</a:t>
            </a:r>
          </a:p>
          <a:p>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011C81B3-0EFE-4521-813B-D3479579EC89}" type="slidenum">
              <a:rPr lang="en-US" smtClean="0">
                <a:latin typeface="Arial" pitchFamily="34" charset="0"/>
              </a:rPr>
              <a:pPr/>
              <a:t>35</a:t>
            </a:fld>
            <a:endParaRPr lang="en-US" smtClean="0">
              <a:latin typeface="Arial" pitchFamily="34"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934F19B9-1976-499C-9E15-1B7025151050}" type="slidenum">
              <a:rPr lang="en-US" smtClean="0">
                <a:latin typeface="Arial" pitchFamily="34" charset="0"/>
              </a:rPr>
              <a:pPr/>
              <a:t>36</a:t>
            </a:fld>
            <a:endParaRPr lang="en-US" smtClean="0">
              <a:latin typeface="Arial" pitchFamily="34" charset="0"/>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lnSpc>
                <a:spcPct val="80000"/>
              </a:lnSpc>
              <a:spcBef>
                <a:spcPct val="20000"/>
              </a:spcBef>
            </a:pPr>
            <a:r>
              <a:rPr lang="en-US" sz="1000" b="1" smtClean="0">
                <a:latin typeface="Arial" pitchFamily="34" charset="0"/>
              </a:rPr>
              <a:t>Key Messages</a:t>
            </a:r>
          </a:p>
          <a:p>
            <a:pPr eaLnBrk="1" hangingPunct="1">
              <a:lnSpc>
                <a:spcPct val="80000"/>
              </a:lnSpc>
              <a:spcBef>
                <a:spcPct val="20000"/>
              </a:spcBef>
            </a:pPr>
            <a:r>
              <a:rPr lang="en-US" sz="1000" smtClean="0">
                <a:latin typeface="Arial" pitchFamily="34" charset="0"/>
              </a:rPr>
              <a:t>Influenza imposes a heavy disease burden on US society in an average year</a:t>
            </a:r>
            <a:r>
              <a:rPr lang="en-US" sz="1000" baseline="30000" smtClean="0">
                <a:latin typeface="Arial" pitchFamily="34" charset="0"/>
              </a:rPr>
              <a:t>4</a:t>
            </a:r>
          </a:p>
          <a:p>
            <a:pPr eaLnBrk="1" hangingPunct="1">
              <a:lnSpc>
                <a:spcPct val="80000"/>
              </a:lnSpc>
              <a:spcBef>
                <a:spcPct val="20000"/>
              </a:spcBef>
            </a:pPr>
            <a:r>
              <a:rPr lang="en-US" sz="1000" smtClean="0">
                <a:latin typeface="Arial" pitchFamily="34" charset="0"/>
              </a:rPr>
              <a:t>The number of influenza-related deaths has increased significantly in the past decade and is estimated to continue to increase as the population continues to age</a:t>
            </a:r>
            <a:r>
              <a:rPr lang="en-US" sz="1000" baseline="30000" smtClean="0">
                <a:latin typeface="Arial" pitchFamily="34" charset="0"/>
              </a:rPr>
              <a:t>4</a:t>
            </a:r>
          </a:p>
          <a:p>
            <a:pPr lvl="1" eaLnBrk="1" hangingPunct="1">
              <a:lnSpc>
                <a:spcPct val="80000"/>
              </a:lnSpc>
              <a:spcBef>
                <a:spcPct val="20000"/>
              </a:spcBef>
            </a:pPr>
            <a:r>
              <a:rPr lang="en-US" sz="1000" smtClean="0">
                <a:latin typeface="Arial" pitchFamily="34" charset="0"/>
              </a:rPr>
              <a:t>The number of pneumonia and influenza deaths increased by 83% from the 1976-1977 through 1997-1998 influenza seasons</a:t>
            </a:r>
            <a:endParaRPr lang="en-US" sz="1000" baseline="30000" smtClean="0">
              <a:latin typeface="Arial" pitchFamily="34" charset="0"/>
            </a:endParaRPr>
          </a:p>
          <a:p>
            <a:pPr lvl="1" eaLnBrk="1" hangingPunct="1">
              <a:lnSpc>
                <a:spcPct val="80000"/>
              </a:lnSpc>
              <a:spcBef>
                <a:spcPct val="20000"/>
              </a:spcBef>
            </a:pPr>
            <a:r>
              <a:rPr lang="en-US" sz="1000" smtClean="0">
                <a:latin typeface="Arial" pitchFamily="34" charset="0"/>
              </a:rPr>
              <a:t>From the 1990-1991 through 1998-1999 seasons, there was an annual average of approximately 82,000 underlying pneumonia and influenza deaths</a:t>
            </a:r>
            <a:endParaRPr lang="en-US" sz="1000" baseline="30000" smtClean="0">
              <a:latin typeface="Arial" pitchFamily="34" charset="0"/>
            </a:endParaRPr>
          </a:p>
          <a:p>
            <a:pPr lvl="1" eaLnBrk="1" hangingPunct="1">
              <a:lnSpc>
                <a:spcPct val="80000"/>
              </a:lnSpc>
              <a:spcBef>
                <a:spcPct val="20000"/>
              </a:spcBef>
            </a:pPr>
            <a:r>
              <a:rPr lang="en-US" sz="1000" smtClean="0">
                <a:latin typeface="Arial" pitchFamily="34" charset="0"/>
              </a:rPr>
              <a:t>People aged </a:t>
            </a:r>
            <a:r>
              <a:rPr lang="en-US" sz="1000" smtClean="0">
                <a:latin typeface="Arial" pitchFamily="34" charset="0"/>
                <a:cs typeface="Arial" pitchFamily="34" charset="0"/>
              </a:rPr>
              <a:t>≥</a:t>
            </a:r>
            <a:r>
              <a:rPr lang="en-US" sz="1000" smtClean="0">
                <a:latin typeface="Arial" pitchFamily="34" charset="0"/>
              </a:rPr>
              <a:t>85 years are 32 times more likely to die from influenza or influenza-associated pneumonia than people aged 65 to 69 years</a:t>
            </a:r>
            <a:endParaRPr lang="en-US" sz="1000" baseline="30000" smtClean="0">
              <a:latin typeface="Arial" pitchFamily="34" charset="0"/>
            </a:endParaRPr>
          </a:p>
          <a:p>
            <a:pPr eaLnBrk="1" hangingPunct="1">
              <a:lnSpc>
                <a:spcPct val="80000"/>
              </a:lnSpc>
              <a:spcBef>
                <a:spcPct val="20000"/>
              </a:spcBef>
            </a:pPr>
            <a:r>
              <a:rPr lang="en-US" sz="1000" smtClean="0">
                <a:latin typeface="Arial" pitchFamily="34" charset="0"/>
              </a:rPr>
              <a:t>Annual hospitalizations for respiratory and circulatory conditions associated with influenza virus infection have been estimated at 294,128 (range of 86,494 to 544,909)</a:t>
            </a:r>
            <a:r>
              <a:rPr lang="en-US" sz="1000" baseline="30000" smtClean="0">
                <a:latin typeface="Arial" pitchFamily="34" charset="0"/>
              </a:rPr>
              <a:t>5</a:t>
            </a:r>
            <a:r>
              <a:rPr lang="en-US" sz="1000" smtClean="0">
                <a:latin typeface="Arial" pitchFamily="34" charset="0"/>
              </a:rPr>
              <a:t> </a:t>
            </a:r>
            <a:endParaRPr lang="en-US" sz="1000" b="1" smtClean="0">
              <a:latin typeface="Arial" pitchFamily="34" charset="0"/>
            </a:endParaRPr>
          </a:p>
          <a:p>
            <a:pPr eaLnBrk="1" hangingPunct="1">
              <a:lnSpc>
                <a:spcPct val="80000"/>
              </a:lnSpc>
              <a:spcBef>
                <a:spcPct val="20000"/>
              </a:spcBef>
            </a:pPr>
            <a:r>
              <a:rPr lang="en-US" sz="1000" smtClean="0">
                <a:latin typeface="Arial" pitchFamily="34" charset="0"/>
              </a:rPr>
              <a:t>Influenza results in an average of 25 million healthcare visits annually in the US</a:t>
            </a:r>
            <a:r>
              <a:rPr lang="en-US" sz="1000" baseline="30000" smtClean="0">
                <a:latin typeface="Arial" pitchFamily="34" charset="0"/>
              </a:rPr>
              <a:t>2</a:t>
            </a:r>
          </a:p>
          <a:p>
            <a:pPr eaLnBrk="1" hangingPunct="1">
              <a:lnSpc>
                <a:spcPct val="80000"/>
              </a:lnSpc>
              <a:spcBef>
                <a:spcPct val="20000"/>
              </a:spcBef>
            </a:pPr>
            <a:r>
              <a:rPr lang="en-US" sz="1000" smtClean="0">
                <a:latin typeface="Arial" pitchFamily="34" charset="0"/>
              </a:rPr>
              <a:t>The annual estimated economic losses due to influenza are $3 to $5 billion</a:t>
            </a:r>
            <a:r>
              <a:rPr lang="en-US" sz="1000" baseline="30000" smtClean="0">
                <a:latin typeface="Arial" pitchFamily="34" charset="0"/>
              </a:rPr>
              <a:t>6</a:t>
            </a:r>
          </a:p>
          <a:p>
            <a:pPr eaLnBrk="1" hangingPunct="1">
              <a:lnSpc>
                <a:spcPct val="80000"/>
              </a:lnSpc>
              <a:spcBef>
                <a:spcPct val="20000"/>
              </a:spcBef>
            </a:pPr>
            <a:endParaRPr lang="en-US" sz="1000" b="1" smtClean="0">
              <a:latin typeface="Arial" pitchFamily="34" charset="0"/>
            </a:endParaRPr>
          </a:p>
          <a:p>
            <a:pPr eaLnBrk="1" hangingPunct="1">
              <a:lnSpc>
                <a:spcPct val="80000"/>
              </a:lnSpc>
              <a:spcBef>
                <a:spcPct val="20000"/>
              </a:spcBef>
            </a:pPr>
            <a:endParaRPr lang="en-US" sz="1000" b="1" smtClean="0">
              <a:latin typeface="Arial" pitchFamily="34" charset="0"/>
            </a:endParaRPr>
          </a:p>
          <a:p>
            <a:pPr eaLnBrk="1" hangingPunct="1">
              <a:lnSpc>
                <a:spcPct val="80000"/>
              </a:lnSpc>
            </a:pPr>
            <a:r>
              <a:rPr lang="en-US" sz="1000" b="1" smtClean="0">
                <a:latin typeface="Arial" pitchFamily="34" charset="0"/>
              </a:rPr>
              <a:t>References</a:t>
            </a:r>
          </a:p>
          <a:p>
            <a:pPr eaLnBrk="1" hangingPunct="1">
              <a:lnSpc>
                <a:spcPct val="80000"/>
              </a:lnSpc>
            </a:pPr>
            <a:r>
              <a:rPr lang="en-US" sz="1000" smtClean="0">
                <a:latin typeface="Arial" pitchFamily="34" charset="0"/>
              </a:rPr>
              <a:t>CDC. Influenza fact sheet. Available at: http://www.cdc.gov/flu/keyfacts.htm. Accessed May 24, 2007. </a:t>
            </a:r>
          </a:p>
          <a:p>
            <a:pPr eaLnBrk="1" hangingPunct="1">
              <a:lnSpc>
                <a:spcPct val="80000"/>
              </a:lnSpc>
              <a:spcBef>
                <a:spcPct val="10000"/>
              </a:spcBef>
            </a:pPr>
            <a:r>
              <a:rPr lang="en-US" sz="1000" smtClean="0">
                <a:latin typeface="Arial" pitchFamily="34" charset="0"/>
              </a:rPr>
              <a:t>Couch RB. Influenza: prospects for control. </a:t>
            </a:r>
            <a:r>
              <a:rPr lang="en-US" sz="1000" i="1" smtClean="0">
                <a:latin typeface="Arial" pitchFamily="34" charset="0"/>
              </a:rPr>
              <a:t>Ann Intern Med.</a:t>
            </a:r>
            <a:r>
              <a:rPr lang="en-US" sz="1000" smtClean="0">
                <a:latin typeface="Arial" pitchFamily="34" charset="0"/>
              </a:rPr>
              <a:t> 2000;133:992-998.</a:t>
            </a:r>
          </a:p>
          <a:p>
            <a:pPr eaLnBrk="1" hangingPunct="1">
              <a:lnSpc>
                <a:spcPct val="80000"/>
              </a:lnSpc>
            </a:pPr>
            <a:r>
              <a:rPr lang="en-US" sz="1000" smtClean="0">
                <a:latin typeface="Arial" pitchFamily="34" charset="0"/>
              </a:rPr>
              <a:t>U.S. Census Bureau. Available at: http://www.census.gov/main/www/popclock.html. Accessed May 24, 2007.</a:t>
            </a:r>
          </a:p>
          <a:p>
            <a:pPr eaLnBrk="1" hangingPunct="1">
              <a:lnSpc>
                <a:spcPct val="80000"/>
              </a:lnSpc>
            </a:pPr>
            <a:r>
              <a:rPr lang="en-US" sz="1000" smtClean="0">
                <a:latin typeface="Arial" pitchFamily="34" charset="0"/>
              </a:rPr>
              <a:t>Thompson WW, Shay DK, Weintraub E, et al. Mortality associated with influenza and respiratory syncytial virus in the United States. </a:t>
            </a:r>
            <a:r>
              <a:rPr lang="en-US" sz="1000" i="1" smtClean="0">
                <a:latin typeface="Arial" pitchFamily="34" charset="0"/>
              </a:rPr>
              <a:t>JAMA</a:t>
            </a:r>
            <a:r>
              <a:rPr lang="en-US" sz="1000" smtClean="0">
                <a:latin typeface="Arial" pitchFamily="34" charset="0"/>
              </a:rPr>
              <a:t>. 2003;289:179-186.</a:t>
            </a:r>
            <a:endParaRPr lang="en-US" sz="1000" b="1" smtClean="0">
              <a:latin typeface="Arial" pitchFamily="34" charset="0"/>
            </a:endParaRPr>
          </a:p>
          <a:p>
            <a:pPr eaLnBrk="1" hangingPunct="1">
              <a:lnSpc>
                <a:spcPct val="80000"/>
              </a:lnSpc>
            </a:pPr>
            <a:r>
              <a:rPr lang="en-US" sz="1000" smtClean="0">
                <a:latin typeface="Arial" pitchFamily="34" charset="0"/>
              </a:rPr>
              <a:t>Thompson WW, Shay DK, Weintraub E, et al. Influenza-associated hospitalizations in the United States. </a:t>
            </a:r>
            <a:r>
              <a:rPr lang="en-US" sz="1000" i="1" smtClean="0">
                <a:latin typeface="Arial" pitchFamily="34" charset="0"/>
              </a:rPr>
              <a:t>JAMA</a:t>
            </a:r>
            <a:r>
              <a:rPr lang="en-US" sz="1000" smtClean="0">
                <a:latin typeface="Arial" pitchFamily="34" charset="0"/>
              </a:rPr>
              <a:t>. 2004:292:1333-1340.</a:t>
            </a:r>
          </a:p>
          <a:p>
            <a:pPr eaLnBrk="1" hangingPunct="1">
              <a:lnSpc>
                <a:spcPct val="80000"/>
              </a:lnSpc>
            </a:pPr>
            <a:r>
              <a:rPr lang="en-US" sz="1000" smtClean="0">
                <a:latin typeface="Arial" pitchFamily="34" charset="0"/>
              </a:rPr>
              <a:t>Patriarca PA. New options for prevention and control of influenza. </a:t>
            </a:r>
            <a:r>
              <a:rPr lang="en-US" sz="1000" i="1" smtClean="0">
                <a:latin typeface="Arial" pitchFamily="34" charset="0"/>
              </a:rPr>
              <a:t>JAMA</a:t>
            </a:r>
            <a:r>
              <a:rPr lang="en-US" sz="1000" smtClean="0">
                <a:latin typeface="Arial" pitchFamily="34" charset="0"/>
              </a:rPr>
              <a:t>. 1999;282:75-77.</a:t>
            </a:r>
          </a:p>
          <a:p>
            <a:pPr eaLnBrk="1" hangingPunct="1">
              <a:lnSpc>
                <a:spcPct val="80000"/>
              </a:lnSpc>
            </a:pPr>
            <a:endParaRPr lang="en-US" sz="900" smtClean="0">
              <a:latin typeface="Arial" pitchFamily="34" charset="0"/>
            </a:endParaRPr>
          </a:p>
          <a:p>
            <a:pPr eaLnBrk="1" hangingPunct="1">
              <a:lnSpc>
                <a:spcPct val="80000"/>
              </a:lnSpc>
            </a:pPr>
            <a:endParaRPr lang="en-US" sz="900" smtClean="0">
              <a:latin typeface="Arial"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A4854EDA-7455-4FE3-995D-28964DB95C9C}" type="slidenum">
              <a:rPr lang="en-US" smtClean="0">
                <a:latin typeface="Arial" pitchFamily="34" charset="0"/>
              </a:rPr>
              <a:pPr/>
              <a:t>37</a:t>
            </a:fld>
            <a:endParaRPr lang="en-US" smtClean="0">
              <a:latin typeface="Arial" pitchFamily="34" charset="0"/>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12121788-E028-41D0-936B-82EE9771EAEE}" type="slidenum">
              <a:rPr lang="en-US" smtClean="0">
                <a:latin typeface="Arial" pitchFamily="34" charset="0"/>
              </a:rPr>
              <a:pPr/>
              <a:t>38</a:t>
            </a:fld>
            <a:endParaRPr lang="en-US" smtClean="0">
              <a:latin typeface="Arial" pitchFamily="34" charset="0"/>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1338C696-6008-47E2-94F4-020A8BF9C6B1}" type="slidenum">
              <a:rPr lang="en-US" smtClean="0">
                <a:latin typeface="Arial" pitchFamily="34" charset="0"/>
              </a:rPr>
              <a:pPr/>
              <a:t>39</a:t>
            </a:fld>
            <a:endParaRPr lang="en-US" smtClean="0">
              <a:latin typeface="Arial" pitchFamily="34" charset="0"/>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r>
              <a:rPr lang="en-US" smtClean="0">
                <a:latin typeface="Arial" pitchFamily="34" charset="0"/>
              </a:rPr>
              <a:t>Predicting peaks and numbers are difficult.  </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99264FBE-E6D8-41C9-A0E8-C822E181C40D}" type="slidenum">
              <a:rPr lang="en-US" smtClean="0">
                <a:latin typeface="Arial" pitchFamily="34" charset="0"/>
              </a:rPr>
              <a:pPr/>
              <a:t>40</a:t>
            </a:fld>
            <a:endParaRPr lang="en-US" smtClean="0">
              <a:latin typeface="Arial" pitchFamily="34" charset="0"/>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65FB28C3-F9F6-4318-A86B-9DB2D96C26F8}" type="slidenum">
              <a:rPr lang="en-US" smtClean="0">
                <a:latin typeface="Arial" pitchFamily="34" charset="0"/>
              </a:rPr>
              <a:pPr/>
              <a:t>41</a:t>
            </a:fld>
            <a:endParaRPr lang="en-US" smtClean="0">
              <a:latin typeface="Arial" pitchFamily="34" charset="0"/>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A3CDCD4-D553-45DF-8C67-AD580EBAD6B1}" type="slidenum">
              <a:rPr lang="en-US"/>
              <a:pPr/>
              <a:t>3</a:t>
            </a:fld>
            <a:endParaRPr lang="en-US"/>
          </a:p>
        </p:txBody>
      </p:sp>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p:txBody>
          <a:bodyPr/>
          <a:lstStyle/>
          <a:p>
            <a:r>
              <a:rPr lang="en-US"/>
              <a:t>It is a pleasure to be with you.  </a:t>
            </a:r>
          </a:p>
          <a:p>
            <a:r>
              <a:rPr lang="en-US"/>
              <a:t>The purpose of this meeting is to address 4 areas including;</a:t>
            </a:r>
          </a:p>
          <a:p>
            <a:r>
              <a:rPr lang="en-US"/>
              <a:t>Define the situation</a:t>
            </a:r>
          </a:p>
          <a:p>
            <a:r>
              <a:rPr lang="en-US"/>
              <a:t>Describe the response plans</a:t>
            </a:r>
          </a:p>
          <a:p>
            <a:r>
              <a:rPr lang="en-US"/>
              <a:t>Discuss the roles of the various stakeholders in the response</a:t>
            </a:r>
          </a:p>
          <a:p>
            <a:r>
              <a:rPr lang="en-US"/>
              <a:t>Discuss fiscal implications.</a:t>
            </a:r>
          </a:p>
          <a:p>
            <a:r>
              <a:rPr lang="en-US"/>
              <a:t>Some of these areas are quite fluid and may change with new federal guidance or the unfolding of the epidemic. </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4D809613-4CA9-45CB-8D22-8B81EF8C5885}" type="slidenum">
              <a:rPr lang="en-US" smtClean="0">
                <a:latin typeface="Arial" pitchFamily="34" charset="0"/>
              </a:rPr>
              <a:pPr/>
              <a:t>42</a:t>
            </a:fld>
            <a:endParaRPr lang="en-US" smtClean="0">
              <a:latin typeface="Arial" pitchFamily="34" charset="0"/>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ED084198-1EAE-4CF8-824D-AAD8F9BB53EE}" type="slidenum">
              <a:rPr lang="en-US" smtClean="0">
                <a:latin typeface="Arial" pitchFamily="34" charset="0"/>
              </a:rPr>
              <a:pPr/>
              <a:t>55</a:t>
            </a:fld>
            <a:endParaRPr lang="en-US" smtClean="0">
              <a:latin typeface="Arial" pitchFamily="34" charset="0"/>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BF874ABE-5982-4156-B545-16371FBD58C5}" type="slidenum">
              <a:rPr lang="en-US" smtClean="0">
                <a:latin typeface="Arial" pitchFamily="34" charset="0"/>
              </a:rPr>
              <a:pPr/>
              <a:t>56</a:t>
            </a:fld>
            <a:endParaRPr lang="en-US" smtClean="0">
              <a:latin typeface="Arial" pitchFamily="34" charset="0"/>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BC96DF-9E16-4F9A-A003-C40CD28177AB}" type="slidenum">
              <a:rPr lang="en-US"/>
              <a:pPr/>
              <a:t>57</a:t>
            </a:fld>
            <a:endParaRPr lang="en-US"/>
          </a:p>
        </p:txBody>
      </p:sp>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p:txBody>
          <a:bodyPr/>
          <a:lstStyle/>
          <a:p>
            <a:r>
              <a:rPr lang="en-US" dirty="0"/>
              <a:t>A few comments about antivirals.</a:t>
            </a:r>
          </a:p>
          <a:p>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BF874ABE-5982-4156-B545-16371FBD58C5}" type="slidenum">
              <a:rPr lang="en-US" smtClean="0">
                <a:latin typeface="Arial" pitchFamily="34" charset="0"/>
              </a:rPr>
              <a:pPr/>
              <a:t>58</a:t>
            </a:fld>
            <a:endParaRPr lang="en-US" smtClean="0">
              <a:latin typeface="Arial" pitchFamily="34" charset="0"/>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946D59F6-B108-4966-9C88-3DDBD4402FE5}" type="slidenum">
              <a:rPr lang="en-US" smtClean="0">
                <a:latin typeface="Arial" pitchFamily="34" charset="0"/>
              </a:rPr>
              <a:pPr/>
              <a:t>59</a:t>
            </a:fld>
            <a:endParaRPr lang="en-US" smtClean="0">
              <a:latin typeface="Arial" pitchFamily="34" charset="0"/>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357D77DC-0C99-4809-A984-3665836ECAA3}" type="slidenum">
              <a:rPr lang="en-US" smtClean="0">
                <a:latin typeface="Arial" pitchFamily="34" charset="0"/>
              </a:rPr>
              <a:pPr/>
              <a:t>60</a:t>
            </a:fld>
            <a:endParaRPr lang="en-US" smtClean="0">
              <a:latin typeface="Arial" pitchFamily="34" charset="0"/>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1F5D8358-AB09-4DE4-8B2B-7298B09F5F3C}" type="slidenum">
              <a:rPr lang="en-US" smtClean="0">
                <a:latin typeface="Arial" pitchFamily="34" charset="0"/>
              </a:rPr>
              <a:pPr/>
              <a:t>61</a:t>
            </a:fld>
            <a:endParaRPr lang="en-US" smtClean="0">
              <a:latin typeface="Arial" pitchFamily="34" charset="0"/>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0B61FAA7-89E8-4D00-8A3A-0971A29A7181}" type="slidenum">
              <a:rPr lang="en-US" smtClean="0">
                <a:latin typeface="Arial" pitchFamily="34" charset="0"/>
              </a:rPr>
              <a:pPr/>
              <a:t>63</a:t>
            </a:fld>
            <a:endParaRPr lang="en-US" smtClean="0">
              <a:latin typeface="Arial" pitchFamily="34" charset="0"/>
            </a:endParaRP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DC9FDB-7FE0-4EDD-8052-21A3831B9973}" type="slidenum">
              <a:rPr lang="en-US"/>
              <a:pPr/>
              <a:t>65</a:t>
            </a:fld>
            <a:endParaRPr lang="en-US"/>
          </a:p>
        </p:txBody>
      </p:sp>
      <p:sp>
        <p:nvSpPr>
          <p:cNvPr id="305154" name="Rectangle 2"/>
          <p:cNvSpPr>
            <a:spLocks noGrp="1" noRot="1" noChangeAspect="1" noChangeArrowheads="1" noTextEdit="1"/>
          </p:cNvSpPr>
          <p:nvPr>
            <p:ph type="sldImg"/>
          </p:nvPr>
        </p:nvSpPr>
        <p:spPr>
          <a:ln/>
        </p:spPr>
      </p:sp>
      <p:sp>
        <p:nvSpPr>
          <p:cNvPr id="305155" name="Rectangle 3"/>
          <p:cNvSpPr>
            <a:spLocks noGrp="1" noChangeArrowheads="1"/>
          </p:cNvSpPr>
          <p:nvPr>
            <p:ph type="body" idx="1"/>
          </p:nvPr>
        </p:nvSpPr>
        <p:spPr/>
        <p:txBody>
          <a:bodyPr/>
          <a:lstStyle/>
          <a:p>
            <a:r>
              <a:rPr lang="en-US"/>
              <a:t>Flumist: rumors about lack of enough nasal sprayers, may have to use droppers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33642C8-1FB0-494B-BF2F-6B3E39144C46}" type="slidenum">
              <a:rPr lang="en-US"/>
              <a:pPr/>
              <a:t>4</a:t>
            </a:fld>
            <a:endParaRPr lang="en-US"/>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p:txBody>
          <a:bodyPr/>
          <a:lstStyle/>
          <a:p>
            <a:r>
              <a:rPr lang="en-US"/>
              <a:t>Some general statements on influenza include;</a:t>
            </a:r>
          </a:p>
          <a:p>
            <a:r>
              <a:rPr lang="en-US"/>
              <a:t>A pandemic is a worldwide epidemic.</a:t>
            </a:r>
          </a:p>
          <a:p>
            <a:r>
              <a:rPr lang="en-US"/>
              <a:t>Pandemics occur when there is essentially a great enough transition (antigenic shift) of an influenza virus to cause universal susceptibility (due to little cross reactive antibody from previous infections) thus worldwide transmission.</a:t>
            </a:r>
          </a:p>
          <a:p>
            <a:r>
              <a:rPr lang="en-US"/>
              <a:t>We can expect several pandemics in the 21</a:t>
            </a:r>
            <a:r>
              <a:rPr lang="en-US" baseline="30000"/>
              <a:t>st</a:t>
            </a:r>
            <a:r>
              <a:rPr lang="en-US"/>
              <a:t> century.  We had 3 pandmeics in the 20</a:t>
            </a:r>
            <a:r>
              <a:rPr lang="en-US" baseline="30000"/>
              <a:t>th</a:t>
            </a:r>
            <a:r>
              <a:rPr lang="en-US"/>
              <a:t> century (1918, 1957, 1968).</a:t>
            </a:r>
          </a:p>
          <a:p>
            <a:r>
              <a:rPr lang="en-US"/>
              <a:t>We are currently in a WHO declared pandemic for H1N1 since it is a novel virus with broad susceptibility worldwide and is transmitted easily from human to human.  We just don’t know the extent or impact of this virus over the next several months. </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F47034A-CA5E-4675-A14A-CE459BDBEEA8}" type="slidenum">
              <a:rPr lang="en-US"/>
              <a:pPr/>
              <a:t>66</a:t>
            </a:fld>
            <a:endParaRPr lang="en-US"/>
          </a:p>
        </p:txBody>
      </p:sp>
      <p:sp>
        <p:nvSpPr>
          <p:cNvPr id="306178" name="Rectangle 2"/>
          <p:cNvSpPr>
            <a:spLocks noGrp="1" noRot="1" noChangeAspect="1" noChangeArrowheads="1" noTextEdit="1"/>
          </p:cNvSpPr>
          <p:nvPr>
            <p:ph type="sldImg"/>
          </p:nvPr>
        </p:nvSpPr>
        <p:spPr>
          <a:ln/>
        </p:spPr>
      </p:sp>
      <p:sp>
        <p:nvSpPr>
          <p:cNvPr id="306179" name="Rectangle 3"/>
          <p:cNvSpPr>
            <a:spLocks noGrp="1" noChangeArrowheads="1"/>
          </p:cNvSpPr>
          <p:nvPr>
            <p:ph type="body" idx="1"/>
          </p:nvPr>
        </p:nvSpPr>
        <p:spPr/>
        <p:txBody>
          <a:bodyPr/>
          <a:lstStyle/>
          <a:p>
            <a:r>
              <a:rPr lang="en-US"/>
              <a:t>Canada using adjuvant</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E438B80-5A61-4D58-9A40-D7C4EBD99EA1}" type="slidenum">
              <a:rPr lang="en-US"/>
              <a:pPr/>
              <a:t>71</a:t>
            </a:fld>
            <a:endParaRPr lang="en-US"/>
          </a:p>
        </p:txBody>
      </p:sp>
      <p:sp>
        <p:nvSpPr>
          <p:cNvPr id="312322" name="Rectangle 2"/>
          <p:cNvSpPr>
            <a:spLocks noGrp="1" noRot="1" noChangeAspect="1" noChangeArrowheads="1" noTextEdit="1"/>
          </p:cNvSpPr>
          <p:nvPr>
            <p:ph type="sldImg"/>
          </p:nvPr>
        </p:nvSpPr>
        <p:spPr>
          <a:ln/>
        </p:spPr>
      </p:sp>
      <p:sp>
        <p:nvSpPr>
          <p:cNvPr id="312323" name="Rectangle 3"/>
          <p:cNvSpPr>
            <a:spLocks noGrp="1" noChangeArrowheads="1"/>
          </p:cNvSpPr>
          <p:nvPr>
            <p:ph type="body" idx="1"/>
          </p:nvPr>
        </p:nvSpPr>
        <p:spPr/>
        <p:txBody>
          <a:bodyPr/>
          <a:lstStyle/>
          <a:p>
            <a:r>
              <a:rPr lang="en-US"/>
              <a:t>See 2006 ACIP recommendations for healthcare personnel</a:t>
            </a:r>
          </a:p>
          <a:p>
            <a:endParaRPr lang="en-US"/>
          </a:p>
          <a:p>
            <a:r>
              <a:rPr lang="en-US"/>
              <a:t>In this report, the term HCP refers to all paid and unpaid persons working in</a:t>
            </a:r>
          </a:p>
          <a:p>
            <a:r>
              <a:rPr lang="en-US"/>
              <a:t>health-care settings who have the potential for exposure to infectious materials,</a:t>
            </a:r>
          </a:p>
          <a:p>
            <a:r>
              <a:rPr lang="en-US"/>
              <a:t>including body substances, contaminated medical supplies and equipment,</a:t>
            </a:r>
          </a:p>
          <a:p>
            <a:r>
              <a:rPr lang="en-US"/>
              <a:t>contaminated environmental surfaces, or contaminated air. HCP might include</a:t>
            </a:r>
          </a:p>
          <a:p>
            <a:r>
              <a:rPr lang="en-US"/>
              <a:t>(but are not limited to) physicians, nurses, nursing assistants, therapists,</a:t>
            </a:r>
          </a:p>
          <a:p>
            <a:r>
              <a:rPr lang="en-US"/>
              <a:t>technicians, emergency medical service personnel, dental personnel, pharmacists,</a:t>
            </a:r>
          </a:p>
          <a:p>
            <a:r>
              <a:rPr lang="en-US"/>
              <a:t>laboratory personnel, autopsy personnel, students and trainees, contractual staff</a:t>
            </a:r>
          </a:p>
          <a:p>
            <a:r>
              <a:rPr lang="en-US"/>
              <a:t>not employed by the health-care facility, and persons (e.g., clerical, dietary,</a:t>
            </a:r>
          </a:p>
          <a:p>
            <a:r>
              <a:rPr lang="en-US"/>
              <a:t>housekeeping, maintenance, and volunteers) not directly involved in patient</a:t>
            </a:r>
          </a:p>
          <a:p>
            <a:r>
              <a:rPr lang="en-US"/>
              <a:t>care but potentially exposed to infectious agents that can be transmitted to and</a:t>
            </a:r>
          </a:p>
          <a:p>
            <a:r>
              <a:rPr lang="en-US"/>
              <a:t>from HCP. The recommendations in this report apply to HCP in acute care</a:t>
            </a:r>
          </a:p>
          <a:p>
            <a:r>
              <a:rPr lang="en-US"/>
              <a:t>hospitals, nursing homes, skilled nursing facilities, physician’s offices, urgent</a:t>
            </a:r>
          </a:p>
          <a:p>
            <a:r>
              <a:rPr lang="en-US"/>
              <a:t>care centers, and outpatient clinics, and to persons who provide home health</a:t>
            </a:r>
          </a:p>
          <a:p>
            <a:r>
              <a:rPr lang="en-US"/>
              <a:t>care and emergency medical services.</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0F2D09-980D-4BE3-8D67-C8CD453D437D}" type="slidenum">
              <a:rPr lang="en-US"/>
              <a:pPr/>
              <a:t>76</a:t>
            </a:fld>
            <a:endParaRPr lang="en-US"/>
          </a:p>
        </p:txBody>
      </p:sp>
      <p:sp>
        <p:nvSpPr>
          <p:cNvPr id="320514" name="Rectangle 2"/>
          <p:cNvSpPr>
            <a:spLocks noGrp="1" noRot="1" noChangeAspect="1" noChangeArrowheads="1" noTextEdit="1"/>
          </p:cNvSpPr>
          <p:nvPr>
            <p:ph type="sldImg"/>
          </p:nvPr>
        </p:nvSpPr>
        <p:spPr>
          <a:ln/>
        </p:spPr>
      </p:sp>
      <p:sp>
        <p:nvSpPr>
          <p:cNvPr id="320515" name="Rectangle 3"/>
          <p:cNvSpPr>
            <a:spLocks noGrp="1" noChangeArrowheads="1"/>
          </p:cNvSpPr>
          <p:nvPr>
            <p:ph type="body" idx="1"/>
          </p:nvPr>
        </p:nvSpPr>
        <p:spPr/>
        <p:txBody>
          <a:bodyPr/>
          <a:lstStyle/>
          <a:p>
            <a:r>
              <a:rPr lang="en-US" i="1"/>
              <a:t>Will there be a separate allocation for DoD dependants, retirees and civilian employees?</a:t>
            </a:r>
            <a:r>
              <a:rPr lang="en-US"/>
              <a:t/>
            </a:r>
            <a:br>
              <a:rPr lang="en-US"/>
            </a:br>
            <a:r>
              <a:rPr lang="en-US"/>
              <a:t>There is no separate allocation for these groups. Military facilities may be willing to vaccinate these groups, but will need to be allocated vaccine for these populations by the project areas.</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88A3040-6B8E-40C3-912D-680949D042D2}" type="slidenum">
              <a:rPr lang="en-US"/>
              <a:pPr/>
              <a:t>82</a:t>
            </a:fld>
            <a:endParaRPr lang="en-US"/>
          </a:p>
        </p:txBody>
      </p:sp>
      <p:sp>
        <p:nvSpPr>
          <p:cNvPr id="324610" name="Rectangle 2"/>
          <p:cNvSpPr>
            <a:spLocks noGrp="1" noRot="1" noChangeAspect="1" noChangeArrowheads="1" noTextEdit="1"/>
          </p:cNvSpPr>
          <p:nvPr>
            <p:ph type="sldImg"/>
          </p:nvPr>
        </p:nvSpPr>
        <p:spPr>
          <a:ln/>
        </p:spPr>
      </p:sp>
      <p:sp>
        <p:nvSpPr>
          <p:cNvPr id="324611" name="Rectangle 3"/>
          <p:cNvSpPr>
            <a:spLocks noGrp="1" noChangeArrowheads="1"/>
          </p:cNvSpPr>
          <p:nvPr>
            <p:ph type="body" idx="1"/>
          </p:nvPr>
        </p:nvSpPr>
        <p:spPr/>
        <p:txBody>
          <a:bodyPr/>
          <a:lstStyle/>
          <a:p>
            <a:r>
              <a:rPr lang="en-US"/>
              <a:t>Reminder/recall at the state?</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608904-0F44-402E-882C-7C80A3F2EC8B}" type="slidenum">
              <a:rPr lang="en-US"/>
              <a:pPr/>
              <a:t>93</a:t>
            </a:fld>
            <a:endParaRPr lang="en-US"/>
          </a:p>
        </p:txBody>
      </p:sp>
      <p:sp>
        <p:nvSpPr>
          <p:cNvPr id="148482" name="Rectangle 2"/>
          <p:cNvSpPr>
            <a:spLocks noGrp="1" noRot="1" noChangeAspect="1" noChangeArrowheads="1" noTextEdit="1"/>
          </p:cNvSpPr>
          <p:nvPr>
            <p:ph type="sldImg"/>
          </p:nvPr>
        </p:nvSpPr>
        <p:spPr>
          <a:ln/>
        </p:spPr>
      </p:sp>
      <p:sp>
        <p:nvSpPr>
          <p:cNvPr id="148483" name="Rectangle 3"/>
          <p:cNvSpPr>
            <a:spLocks noGrp="1" noChangeArrowheads="1"/>
          </p:cNvSpPr>
          <p:nvPr>
            <p:ph type="body" idx="1"/>
          </p:nvPr>
        </p:nvSpPr>
        <p:spPr>
          <a:xfrm>
            <a:off x="950913" y="4475163"/>
            <a:ext cx="5230812" cy="4237037"/>
          </a:xfrm>
        </p:spPr>
        <p:txBody>
          <a:bodyPr/>
          <a:lstStyle/>
          <a:p>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1F67EB16-855D-425D-B6CF-BC9674E31343}" type="slidenum">
              <a:rPr lang="en-US" smtClean="0">
                <a:latin typeface="Arial" pitchFamily="34" charset="0"/>
              </a:rPr>
              <a:pPr/>
              <a:t>95</a:t>
            </a:fld>
            <a:endParaRPr lang="en-US" smtClean="0">
              <a:latin typeface="Arial" pitchFamily="34" charset="0"/>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C45220B-B891-492A-AE84-009FDB0B6C54}" type="slidenum">
              <a:rPr lang="en-US"/>
              <a:pPr/>
              <a:t>5</a:t>
            </a:fld>
            <a:endParaRPr lang="en-US"/>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p:txBody>
          <a:bodyPr/>
          <a:lstStyle/>
          <a:p>
            <a:r>
              <a:rPr lang="en-US"/>
              <a:t>As of July, 2009 we have the following information about H1N1;</a:t>
            </a:r>
          </a:p>
          <a:p>
            <a:r>
              <a:rPr lang="en-US"/>
              <a:t>33,902 cases in the US</a:t>
            </a:r>
          </a:p>
          <a:p>
            <a:r>
              <a:rPr lang="en-US"/>
              <a:t>3663 hospitalizations (10.8%, 0.36% of estimated cases in the US)</a:t>
            </a:r>
          </a:p>
          <a:p>
            <a:r>
              <a:rPr lang="en-US"/>
              <a:t>170 deaths (0.5% of identified cases and 4.6% of those hospitalized)</a:t>
            </a:r>
          </a:p>
          <a:p>
            <a:r>
              <a:rPr lang="en-US"/>
              <a:t>Seeing that we don’t know how many are mildly ill or asymptomatic (no definitive serologic studies yet) these rates are overestimates of hospitalizations and deaths.  </a:t>
            </a:r>
          </a:p>
          <a:p>
            <a:r>
              <a:rPr lang="en-US"/>
              <a:t>Genetically this H1N1 is linked to the 1918-19 strain</a:t>
            </a:r>
          </a:p>
          <a:p>
            <a:r>
              <a:rPr lang="en-US"/>
              <a:t>Currently we are seeing almost totally H1N1 circulating</a:t>
            </a:r>
          </a:p>
          <a:p>
            <a:r>
              <a:rPr lang="en-US"/>
              <a:t>Majority of the cases are in children and young adults</a:t>
            </a:r>
          </a:p>
          <a:p>
            <a:r>
              <a:rPr lang="en-US"/>
              <a:t>Majority of hospitalized patients have underlying conditions (asthma being the most common, others include chronic lung disease, DM, morbid obesity, neurocognitive problems in children and pregnancy).</a:t>
            </a:r>
          </a:p>
          <a:p>
            <a:r>
              <a:rPr lang="en-US"/>
              <a:t>There have been over 50 outbreaks in camps</a:t>
            </a:r>
          </a:p>
          <a:p>
            <a:r>
              <a:rPr lang="en-US"/>
              <a:t>Southern hemisphere – currently seeing substantial disease from H1N1 that is cocirculating with seasonal influenza.  There has been some strain on the health systems in some situations.</a:t>
            </a:r>
          </a:p>
          <a:p>
            <a:r>
              <a:rPr lang="en-US"/>
              <a:t>About 30% of infected individuals are asymptomatic (study from Peru)</a:t>
            </a:r>
          </a:p>
          <a:p>
            <a:endParaRPr lang="en-US"/>
          </a:p>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667D34C-DFE2-4416-A59C-EEE634771651}" type="slidenum">
              <a:rPr lang="en-US"/>
              <a:pPr/>
              <a:t>6</a:t>
            </a:fld>
            <a:endParaRPr lang="en-US"/>
          </a:p>
        </p:txBody>
      </p:sp>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p:txBody>
          <a:bodyPr/>
          <a:lstStyle/>
          <a:p>
            <a:r>
              <a:rPr lang="en-US"/>
              <a:t>This is an article from July 29, 2009 on H1N1 in pregnancy.</a:t>
            </a:r>
          </a:p>
          <a:p>
            <a:r>
              <a:rPr lang="en-US"/>
              <a:t>April 15 to May 18, 2009 – 34 confirmed or probable cases of H1N1 in pregnant women reported to the CDC.  These cases came from 13 states. </a:t>
            </a:r>
          </a:p>
          <a:p>
            <a:r>
              <a:rPr lang="en-US"/>
              <a:t>11/34 (32%) were admitted to hospital</a:t>
            </a:r>
          </a:p>
          <a:p>
            <a:r>
              <a:rPr lang="en-US"/>
              <a:t>General population hospitalization rate 7.6%</a:t>
            </a:r>
          </a:p>
          <a:p>
            <a:r>
              <a:rPr lang="en-US"/>
              <a:t>6 deaths – pneumonia and acute respiratory distress syndrome</a:t>
            </a:r>
          </a:p>
          <a:p>
            <a:r>
              <a:rPr lang="en-US"/>
              <a:t>This underlines the importance of promptly treating pregnant women with H1N1 infection with antivirals.</a:t>
            </a:r>
          </a:p>
          <a:p>
            <a:r>
              <a:rPr lang="en-US"/>
              <a:t>Pregnant women should also be immunized as a priority when the H1N1 vaccine is available.  </a:t>
            </a:r>
          </a:p>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2C603F5-5583-4BDE-9E79-6AA53B0DC8DE}" type="slidenum">
              <a:rPr lang="en-US"/>
              <a:pPr/>
              <a:t>7</a:t>
            </a:fld>
            <a:endParaRPr lang="en-US"/>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p:txBody>
          <a:bodyPr/>
          <a:lstStyle/>
          <a:p>
            <a:r>
              <a:rPr lang="en-US"/>
              <a:t>A moderate pandemic may exceed the capacity of hospitals to provide inpatient care.  That’s why part of the states pandemic flu plan includes alternate care facilities like Long Term Care Facilities or even motels, gymnasiums etc.  </a:t>
            </a:r>
          </a:p>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831C471-A3D4-493F-9DD8-2BCF8B12DED6}" type="slidenum">
              <a:rPr lang="en-US"/>
              <a:pPr/>
              <a:t>8</a:t>
            </a:fld>
            <a:endParaRPr lang="en-US"/>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p:txBody>
          <a:bodyPr/>
          <a:lstStyle/>
          <a:p>
            <a:r>
              <a:rPr lang="en-US" sz="900" dirty="0"/>
              <a:t>This slide just shows the estimated impact of an influenza using a few models and historical experience from the 1957 and 1968 and 1918 pandemics.</a:t>
            </a:r>
          </a:p>
          <a:p>
            <a:r>
              <a:rPr lang="en-US" sz="900" dirty="0"/>
              <a:t>The illness rates could be the same at approximately 30% of the population.  Remember pandemics infect individuals who are susceptible.  In a pandemic essentially all people are susceptible.  </a:t>
            </a:r>
          </a:p>
          <a:p>
            <a:r>
              <a:rPr lang="en-US" sz="900" dirty="0"/>
              <a:t>The normal attack rate in an average seasonal flu may be around 15%.  </a:t>
            </a:r>
          </a:p>
          <a:p>
            <a:r>
              <a:rPr lang="en-US" sz="900" dirty="0"/>
              <a:t>Of interest a normal yearly attack rate for young children who are generally susceptible is 10-40% in the order of a pandemic with 1% requiring hospitalization.  So yearly we have a microcosm of pandemic flu in the little people.  </a:t>
            </a:r>
          </a:p>
          <a:p>
            <a:r>
              <a:rPr lang="en-US" sz="900" dirty="0"/>
              <a:t>Outpatient medical care would be the same at 50% of the infected population.</a:t>
            </a:r>
          </a:p>
          <a:p>
            <a:r>
              <a:rPr lang="en-US" sz="900" dirty="0"/>
              <a:t>It is estimated that hospitalization rates, mechanical ventilation and deaths would be approximately 10X higher with the 1918 variety </a:t>
            </a:r>
            <a:r>
              <a:rPr lang="en-US" sz="900" dirty="0" err="1"/>
              <a:t>vs</a:t>
            </a:r>
            <a:r>
              <a:rPr lang="en-US" sz="900" dirty="0"/>
              <a:t> 1957 and 1968 versions.  </a:t>
            </a:r>
          </a:p>
          <a:p>
            <a:r>
              <a:rPr lang="en-US" sz="900" dirty="0"/>
              <a:t>In ND in a 1918 scenario we could see as many as 19,200 hospitalized with 2880 in the ICU, with 1488 needing mechanical ventilation and 3800 deaths.  This would be scattered over a 12 to 18 month period.</a:t>
            </a:r>
          </a:p>
          <a:p>
            <a:r>
              <a:rPr lang="en-US" sz="900" dirty="0"/>
              <a:t>Notice that up to 160,000 people may become ill including many of your clinic and hospital support personnel.  This needs to be considered in clinics planning for a pandemic, how to cover those critical roles due to illness.  </a:t>
            </a:r>
          </a:p>
          <a:p>
            <a:r>
              <a:rPr lang="en-US" sz="900" dirty="0"/>
              <a:t>This underlines why pandemic planning is important and some of the challenges in making estimates since the strain of the pandemic is critical in how this could unfold.   A 1957 or 68 variety would result in much less hospitalization therefore require much less hospital resource </a:t>
            </a:r>
            <a:r>
              <a:rPr lang="en-US" sz="900" dirty="0" err="1"/>
              <a:t>vs</a:t>
            </a:r>
            <a:r>
              <a:rPr lang="en-US" sz="900" dirty="0"/>
              <a:t> the 1918 variety. </a:t>
            </a:r>
          </a:p>
          <a:p>
            <a:r>
              <a:rPr lang="en-US" sz="900" dirty="0"/>
              <a:t>The current H1N1 seems to be acting much more like the 1957 or 1968 variety.</a:t>
            </a:r>
          </a:p>
          <a:p>
            <a:r>
              <a:rPr lang="en-US" sz="900" dirty="0"/>
              <a:t>Some experts are concerned that this virus could become more virulent with subsequent waves.  That has not happened in the southern hemisphere.  They are currently in the midst of their winter flu season.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316A3C-EFCB-4DFC-BC7B-4ED0AA8CA408}" type="slidenum">
              <a:rPr lang="en-US"/>
              <a:pPr/>
              <a:t>9</a:t>
            </a:fld>
            <a:endParaRPr lang="en-US"/>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p:txBody>
          <a:bodyPr/>
          <a:lstStyle/>
          <a:p>
            <a:pPr>
              <a:lnSpc>
                <a:spcPct val="90000"/>
              </a:lnSpc>
            </a:pPr>
            <a:r>
              <a:rPr lang="en-US" sz="1000" dirty="0"/>
              <a:t>Pandemics occur in waves.  The first wave will likely last 4-8 weeks in each community followed by subsequent waves in weeks to months.  These waves may occur up to 18 months or more for a pandemic strain.  This fact demonstrates the problem of prophylaxis with antivirals.  Pandemics are not a one time event.  This fact also gives us time to develop a vaccine (6 months </a:t>
            </a:r>
            <a:r>
              <a:rPr lang="en-US" sz="1000" dirty="0" err="1"/>
              <a:t>miniumum</a:t>
            </a:r>
            <a:r>
              <a:rPr lang="en-US" sz="1000" dirty="0"/>
              <a:t>).</a:t>
            </a:r>
          </a:p>
          <a:p>
            <a:pPr>
              <a:lnSpc>
                <a:spcPct val="90000"/>
              </a:lnSpc>
            </a:pPr>
            <a:r>
              <a:rPr lang="en-US" sz="1000" dirty="0"/>
              <a:t>The order in which communities will be affected will likely be erratic often dependent of travel of infected individuals.  A pandemic will not likely slowly move out across the state in a predictable pattern.  </a:t>
            </a:r>
          </a:p>
          <a:p>
            <a:pPr>
              <a:lnSpc>
                <a:spcPct val="90000"/>
              </a:lnSpc>
            </a:pPr>
            <a:r>
              <a:rPr lang="en-US" sz="1000" dirty="0"/>
              <a:t>It is likely that the coasts of the US will be the first infected then moving out to cover the country.  This was seen in the previous epidemics historically.</a:t>
            </a:r>
          </a:p>
          <a:p>
            <a:pPr>
              <a:lnSpc>
                <a:spcPct val="90000"/>
              </a:lnSpc>
            </a:pPr>
            <a:r>
              <a:rPr lang="en-US" sz="1000" dirty="0"/>
              <a:t>As with most respiratory viruses an infected  person is most infectious just prior to symptom onset and with H1N1 is most contagious until 24 hours after the fever resolves without medications. This can be extended in the </a:t>
            </a:r>
            <a:r>
              <a:rPr lang="en-US" sz="1000" dirty="0" err="1"/>
              <a:t>immunosuppressed</a:t>
            </a:r>
            <a:r>
              <a:rPr lang="en-US" sz="1000" dirty="0"/>
              <a:t> and very young children. </a:t>
            </a:r>
          </a:p>
          <a:p>
            <a:pPr>
              <a:lnSpc>
                <a:spcPct val="90000"/>
              </a:lnSpc>
            </a:pPr>
            <a:r>
              <a:rPr lang="en-US" sz="1000" dirty="0"/>
              <a:t>Some individuals will be asymptomatically infected (probably 30% with H1N1).  . </a:t>
            </a:r>
          </a:p>
          <a:p>
            <a:pPr>
              <a:lnSpc>
                <a:spcPct val="90000"/>
              </a:lnSpc>
            </a:pPr>
            <a:r>
              <a:rPr lang="en-US" sz="1000" dirty="0"/>
              <a:t>Influenza is likely spread most efficiently by cough or sneeze droplets from an infected person to others within a 3 foot circumference.  Therefore covering a cough or wearing a mask when ill may decrease transmission by helping to contain the large droplets.  We don’t know the efficacy of wearing surgical masks but it intuitively seems to make sense that their use would decrease transmission.</a:t>
            </a:r>
          </a:p>
          <a:p>
            <a:pPr>
              <a:lnSpc>
                <a:spcPct val="90000"/>
              </a:lnSpc>
            </a:pPr>
            <a:r>
              <a:rPr lang="en-US" sz="1000" dirty="0"/>
              <a:t>N95 masks are recommended for healthcare workers.  The are some challenges with N95 </a:t>
            </a:r>
            <a:r>
              <a:rPr lang="en-US" sz="1000" dirty="0" err="1"/>
              <a:t>nmasks</a:t>
            </a:r>
            <a:r>
              <a:rPr lang="en-US" sz="1000" dirty="0"/>
              <a:t>.  N95 masks require fit testing.  N95 masks will not protect against eye contamination.  No mask is effective with facial hair.  N95’s are not recommended for the general public at this time.  </a:t>
            </a:r>
          </a:p>
          <a:p>
            <a:pPr>
              <a:lnSpc>
                <a:spcPct val="90000"/>
              </a:lnSpc>
            </a:pPr>
            <a:endParaRPr lang="en-US" sz="1000"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1" descr="transparent logo"/>
          <p:cNvPicPr>
            <a:picLocks noChangeAspect="1" noChangeArrowheads="1"/>
          </p:cNvPicPr>
          <p:nvPr userDrawn="1"/>
        </p:nvPicPr>
        <p:blipFill>
          <a:blip r:embed="rId2" cstate="print"/>
          <a:srcRect/>
          <a:stretch>
            <a:fillRect/>
          </a:stretch>
        </p:blipFill>
        <p:spPr bwMode="auto">
          <a:xfrm>
            <a:off x="6934200" y="6103938"/>
            <a:ext cx="1981200" cy="754062"/>
          </a:xfrm>
          <a:prstGeom prst="rect">
            <a:avLst/>
          </a:prstGeom>
          <a:noFill/>
          <a:ln w="9525">
            <a:noFill/>
            <a:miter lim="800000"/>
            <a:headEnd/>
            <a:tailEnd/>
          </a:ln>
        </p:spPr>
      </p:pic>
      <p:sp>
        <p:nvSpPr>
          <p:cNvPr id="5" name="Freeform 72"/>
          <p:cNvSpPr>
            <a:spLocks/>
          </p:cNvSpPr>
          <p:nvPr userDrawn="1"/>
        </p:nvSpPr>
        <p:spPr bwMode="auto">
          <a:xfrm flipV="1">
            <a:off x="381000" y="228600"/>
            <a:ext cx="8763000" cy="228600"/>
          </a:xfrm>
          <a:custGeom>
            <a:avLst/>
            <a:gdLst/>
            <a:ahLst/>
            <a:cxnLst>
              <a:cxn ang="0">
                <a:pos x="0" y="0"/>
              </a:cxn>
              <a:cxn ang="0">
                <a:pos x="5136" y="0"/>
              </a:cxn>
              <a:cxn ang="0">
                <a:pos x="5088" y="0"/>
              </a:cxn>
            </a:cxnLst>
            <a:rect l="0" t="0" r="r" b="b"/>
            <a:pathLst>
              <a:path w="5984" h="1">
                <a:moveTo>
                  <a:pt x="0" y="0"/>
                </a:moveTo>
                <a:cubicBezTo>
                  <a:pt x="2144" y="0"/>
                  <a:pt x="4288" y="0"/>
                  <a:pt x="5136" y="0"/>
                </a:cubicBezTo>
                <a:cubicBezTo>
                  <a:pt x="5984" y="0"/>
                  <a:pt x="5536" y="0"/>
                  <a:pt x="5088" y="0"/>
                </a:cubicBezTo>
              </a:path>
            </a:pathLst>
          </a:custGeom>
          <a:noFill/>
          <a:ln w="57150" cmpd="sng">
            <a:solidFill>
              <a:srgbClr val="008000"/>
            </a:solidFill>
            <a:round/>
            <a:headEnd/>
            <a:tailEnd/>
          </a:ln>
          <a:effectLst/>
        </p:spPr>
        <p:txBody>
          <a:bodyPr/>
          <a:lstStyle/>
          <a:p>
            <a:pPr>
              <a:defRPr/>
            </a:pPr>
            <a:endParaRPr lang="en-US"/>
          </a:p>
        </p:txBody>
      </p:sp>
      <p:sp>
        <p:nvSpPr>
          <p:cNvPr id="6" name="Freeform 73"/>
          <p:cNvSpPr>
            <a:spLocks/>
          </p:cNvSpPr>
          <p:nvPr userDrawn="1"/>
        </p:nvSpPr>
        <p:spPr bwMode="auto">
          <a:xfrm flipV="1">
            <a:off x="304800" y="6248400"/>
            <a:ext cx="7086600" cy="228600"/>
          </a:xfrm>
          <a:custGeom>
            <a:avLst/>
            <a:gdLst/>
            <a:ahLst/>
            <a:cxnLst>
              <a:cxn ang="0">
                <a:pos x="0" y="0"/>
              </a:cxn>
              <a:cxn ang="0">
                <a:pos x="5136" y="0"/>
              </a:cxn>
              <a:cxn ang="0">
                <a:pos x="5088" y="0"/>
              </a:cxn>
            </a:cxnLst>
            <a:rect l="0" t="0" r="r" b="b"/>
            <a:pathLst>
              <a:path w="5984" h="1">
                <a:moveTo>
                  <a:pt x="0" y="0"/>
                </a:moveTo>
                <a:cubicBezTo>
                  <a:pt x="2144" y="0"/>
                  <a:pt x="4288" y="0"/>
                  <a:pt x="5136" y="0"/>
                </a:cubicBezTo>
                <a:cubicBezTo>
                  <a:pt x="5984" y="0"/>
                  <a:pt x="5536" y="0"/>
                  <a:pt x="5088" y="0"/>
                </a:cubicBezTo>
              </a:path>
            </a:pathLst>
          </a:custGeom>
          <a:noFill/>
          <a:ln w="57150" cmpd="sng">
            <a:solidFill>
              <a:srgbClr val="008000"/>
            </a:solidFill>
            <a:round/>
            <a:headEnd/>
            <a:tailEnd/>
          </a:ln>
          <a:effectLst/>
        </p:spPr>
        <p:txBody>
          <a:bodyPr/>
          <a:lstStyle/>
          <a:p>
            <a:pPr>
              <a:defRPr/>
            </a:pPr>
            <a:endParaRPr lang="en-US"/>
          </a:p>
        </p:txBody>
      </p:sp>
      <p:sp>
        <p:nvSpPr>
          <p:cNvPr id="7234" name="Rectangle 66"/>
          <p:cNvSpPr>
            <a:spLocks noGrp="1" noChangeArrowheads="1"/>
          </p:cNvSpPr>
          <p:nvPr>
            <p:ph type="ctrTitle" sz="quarter"/>
          </p:nvPr>
        </p:nvSpPr>
        <p:spPr>
          <a:xfrm>
            <a:off x="685800" y="1692275"/>
            <a:ext cx="7772400" cy="1736725"/>
          </a:xfrm>
        </p:spPr>
        <p:txBody>
          <a:bodyPr anchor="b"/>
          <a:lstStyle>
            <a:lvl1pPr>
              <a:defRPr sz="5400"/>
            </a:lvl1pPr>
          </a:lstStyle>
          <a:p>
            <a:r>
              <a:rPr lang="en-US"/>
              <a:t>Click to edit Master title style</a:t>
            </a:r>
          </a:p>
        </p:txBody>
      </p:sp>
      <p:sp>
        <p:nvSpPr>
          <p:cNvPr id="7235" name="Rectangle 67"/>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7" name="Rectangle 68"/>
          <p:cNvSpPr>
            <a:spLocks noGrp="1" noChangeArrowheads="1"/>
          </p:cNvSpPr>
          <p:nvPr>
            <p:ph type="dt" sz="quarter" idx="10"/>
          </p:nvPr>
        </p:nvSpPr>
        <p:spPr>
          <a:xfrm>
            <a:off x="457200" y="6248400"/>
            <a:ext cx="2133600" cy="457200"/>
          </a:xfrm>
        </p:spPr>
        <p:txBody>
          <a:bodyPr/>
          <a:lstStyle>
            <a:lvl1pPr>
              <a:defRPr/>
            </a:lvl1pPr>
          </a:lstStyle>
          <a:p>
            <a:pPr>
              <a:defRPr/>
            </a:pPr>
            <a:endParaRPr lang="en-US"/>
          </a:p>
        </p:txBody>
      </p:sp>
      <p:sp>
        <p:nvSpPr>
          <p:cNvPr id="8" name="Rectangle 69"/>
          <p:cNvSpPr>
            <a:spLocks noGrp="1" noChangeArrowheads="1"/>
          </p:cNvSpPr>
          <p:nvPr>
            <p:ph type="ftr" sz="quarter" idx="11"/>
          </p:nvPr>
        </p:nvSpPr>
        <p:spPr>
          <a:xfrm>
            <a:off x="3124200" y="6248400"/>
            <a:ext cx="2895600" cy="457200"/>
          </a:xfrm>
        </p:spPr>
        <p:txBody>
          <a:bodyPr/>
          <a:lstStyle>
            <a:lvl1pPr>
              <a:defRPr/>
            </a:lvl1pPr>
          </a:lstStyle>
          <a:p>
            <a:pPr>
              <a:defRPr/>
            </a:pPr>
            <a:endParaRPr lang="en-US"/>
          </a:p>
        </p:txBody>
      </p:sp>
      <p:sp>
        <p:nvSpPr>
          <p:cNvPr id="9" name="Rectangle 70"/>
          <p:cNvSpPr>
            <a:spLocks noGrp="1" noChangeArrowheads="1"/>
          </p:cNvSpPr>
          <p:nvPr>
            <p:ph type="sldNum" sz="quarter" idx="12"/>
          </p:nvPr>
        </p:nvSpPr>
        <p:spPr bwMode="auto">
          <a:xfrm>
            <a:off x="6553200" y="6248400"/>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C0C0C0"/>
                  </a:outerShdw>
                </a:effectLst>
                <a:latin typeface="Arial" charset="0"/>
              </a:defRPr>
            </a:lvl1pPr>
          </a:lstStyle>
          <a:p>
            <a:pPr>
              <a:defRPr/>
            </a:pPr>
            <a:fld id="{FABFCBE0-F37E-4D1E-A533-81D7EB720797}"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9"/>
          <p:cNvSpPr>
            <a:spLocks noGrp="1" noChangeArrowheads="1"/>
          </p:cNvSpPr>
          <p:nvPr>
            <p:ph type="dt" sz="half" idx="10"/>
          </p:nvPr>
        </p:nvSpPr>
        <p:spPr>
          <a:ln/>
        </p:spPr>
        <p:txBody>
          <a:bodyPr/>
          <a:lstStyle>
            <a:lvl1pPr>
              <a:defRPr/>
            </a:lvl1pPr>
          </a:lstStyle>
          <a:p>
            <a:pPr>
              <a:defRPr/>
            </a:pPr>
            <a:endParaRPr lang="en-US"/>
          </a:p>
        </p:txBody>
      </p:sp>
      <p:sp>
        <p:nvSpPr>
          <p:cNvPr id="5" name="Rectangle 70"/>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7200"/>
            <a:ext cx="60198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9"/>
          <p:cNvSpPr>
            <a:spLocks noGrp="1" noChangeArrowheads="1"/>
          </p:cNvSpPr>
          <p:nvPr>
            <p:ph type="dt" sz="half" idx="10"/>
          </p:nvPr>
        </p:nvSpPr>
        <p:spPr>
          <a:ln/>
        </p:spPr>
        <p:txBody>
          <a:bodyPr/>
          <a:lstStyle>
            <a:lvl1pPr>
              <a:defRPr/>
            </a:lvl1pPr>
          </a:lstStyle>
          <a:p>
            <a:pPr>
              <a:defRPr/>
            </a:pPr>
            <a:endParaRPr lang="en-US"/>
          </a:p>
        </p:txBody>
      </p:sp>
      <p:sp>
        <p:nvSpPr>
          <p:cNvPr id="5" name="Rectangle 70"/>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9"/>
          <p:cNvSpPr>
            <a:spLocks noGrp="1" noChangeArrowheads="1"/>
          </p:cNvSpPr>
          <p:nvPr>
            <p:ph type="dt" sz="half" idx="10"/>
          </p:nvPr>
        </p:nvSpPr>
        <p:spPr>
          <a:ln/>
        </p:spPr>
        <p:txBody>
          <a:bodyPr/>
          <a:lstStyle>
            <a:lvl1pPr>
              <a:defRPr/>
            </a:lvl1pPr>
          </a:lstStyle>
          <a:p>
            <a:pPr>
              <a:defRPr/>
            </a:pPr>
            <a:endParaRPr lang="en-US"/>
          </a:p>
        </p:txBody>
      </p:sp>
      <p:sp>
        <p:nvSpPr>
          <p:cNvPr id="5" name="Rectangle 70"/>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9"/>
          <p:cNvSpPr>
            <a:spLocks noGrp="1" noChangeArrowheads="1"/>
          </p:cNvSpPr>
          <p:nvPr>
            <p:ph type="dt" sz="half" idx="10"/>
          </p:nvPr>
        </p:nvSpPr>
        <p:spPr>
          <a:ln/>
        </p:spPr>
        <p:txBody>
          <a:bodyPr/>
          <a:lstStyle>
            <a:lvl1pPr>
              <a:defRPr/>
            </a:lvl1pPr>
          </a:lstStyle>
          <a:p>
            <a:pPr>
              <a:defRPr/>
            </a:pPr>
            <a:endParaRPr lang="en-US"/>
          </a:p>
        </p:txBody>
      </p:sp>
      <p:sp>
        <p:nvSpPr>
          <p:cNvPr id="5" name="Rectangle 70"/>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05000"/>
            <a:ext cx="40386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40386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9"/>
          <p:cNvSpPr>
            <a:spLocks noGrp="1" noChangeArrowheads="1"/>
          </p:cNvSpPr>
          <p:nvPr>
            <p:ph type="dt" sz="half" idx="10"/>
          </p:nvPr>
        </p:nvSpPr>
        <p:spPr>
          <a:ln/>
        </p:spPr>
        <p:txBody>
          <a:bodyPr/>
          <a:lstStyle>
            <a:lvl1pPr>
              <a:defRPr/>
            </a:lvl1pPr>
          </a:lstStyle>
          <a:p>
            <a:pPr>
              <a:defRPr/>
            </a:pPr>
            <a:endParaRPr lang="en-US"/>
          </a:p>
        </p:txBody>
      </p:sp>
      <p:sp>
        <p:nvSpPr>
          <p:cNvPr id="6" name="Rectangle 70"/>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9"/>
          <p:cNvSpPr>
            <a:spLocks noGrp="1" noChangeArrowheads="1"/>
          </p:cNvSpPr>
          <p:nvPr>
            <p:ph type="dt" sz="half" idx="10"/>
          </p:nvPr>
        </p:nvSpPr>
        <p:spPr>
          <a:ln/>
        </p:spPr>
        <p:txBody>
          <a:bodyPr/>
          <a:lstStyle>
            <a:lvl1pPr>
              <a:defRPr/>
            </a:lvl1pPr>
          </a:lstStyle>
          <a:p>
            <a:pPr>
              <a:defRPr/>
            </a:pPr>
            <a:endParaRPr lang="en-US"/>
          </a:p>
        </p:txBody>
      </p:sp>
      <p:sp>
        <p:nvSpPr>
          <p:cNvPr id="8" name="Rectangle 70"/>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9"/>
          <p:cNvSpPr>
            <a:spLocks noGrp="1" noChangeArrowheads="1"/>
          </p:cNvSpPr>
          <p:nvPr>
            <p:ph type="dt" sz="half" idx="10"/>
          </p:nvPr>
        </p:nvSpPr>
        <p:spPr>
          <a:ln/>
        </p:spPr>
        <p:txBody>
          <a:bodyPr/>
          <a:lstStyle>
            <a:lvl1pPr>
              <a:defRPr/>
            </a:lvl1pPr>
          </a:lstStyle>
          <a:p>
            <a:pPr>
              <a:defRPr/>
            </a:pPr>
            <a:endParaRPr lang="en-US"/>
          </a:p>
        </p:txBody>
      </p:sp>
      <p:sp>
        <p:nvSpPr>
          <p:cNvPr id="4" name="Rectangle 70"/>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9"/>
          <p:cNvSpPr>
            <a:spLocks noGrp="1" noChangeArrowheads="1"/>
          </p:cNvSpPr>
          <p:nvPr>
            <p:ph type="dt" sz="half" idx="10"/>
          </p:nvPr>
        </p:nvSpPr>
        <p:spPr>
          <a:ln/>
        </p:spPr>
        <p:txBody>
          <a:bodyPr/>
          <a:lstStyle>
            <a:lvl1pPr>
              <a:defRPr/>
            </a:lvl1pPr>
          </a:lstStyle>
          <a:p>
            <a:pPr>
              <a:defRPr/>
            </a:pPr>
            <a:endParaRPr lang="en-US"/>
          </a:p>
        </p:txBody>
      </p:sp>
      <p:sp>
        <p:nvSpPr>
          <p:cNvPr id="3" name="Rectangle 70"/>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9"/>
          <p:cNvSpPr>
            <a:spLocks noGrp="1" noChangeArrowheads="1"/>
          </p:cNvSpPr>
          <p:nvPr>
            <p:ph type="dt" sz="half" idx="10"/>
          </p:nvPr>
        </p:nvSpPr>
        <p:spPr>
          <a:ln/>
        </p:spPr>
        <p:txBody>
          <a:bodyPr/>
          <a:lstStyle>
            <a:lvl1pPr>
              <a:defRPr/>
            </a:lvl1pPr>
          </a:lstStyle>
          <a:p>
            <a:pPr>
              <a:defRPr/>
            </a:pPr>
            <a:endParaRPr lang="en-US"/>
          </a:p>
        </p:txBody>
      </p:sp>
      <p:sp>
        <p:nvSpPr>
          <p:cNvPr id="6" name="Rectangle 70"/>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9"/>
          <p:cNvSpPr>
            <a:spLocks noGrp="1" noChangeArrowheads="1"/>
          </p:cNvSpPr>
          <p:nvPr>
            <p:ph type="dt" sz="half" idx="10"/>
          </p:nvPr>
        </p:nvSpPr>
        <p:spPr>
          <a:ln/>
        </p:spPr>
        <p:txBody>
          <a:bodyPr/>
          <a:lstStyle>
            <a:lvl1pPr>
              <a:defRPr/>
            </a:lvl1pPr>
          </a:lstStyle>
          <a:p>
            <a:pPr>
              <a:defRPr/>
            </a:pPr>
            <a:endParaRPr lang="en-US"/>
          </a:p>
        </p:txBody>
      </p:sp>
      <p:sp>
        <p:nvSpPr>
          <p:cNvPr id="6" name="Rectangle 70"/>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6211" name="Rectangle 67"/>
          <p:cNvSpPr>
            <a:spLocks noGrp="1" noChangeArrowheads="1"/>
          </p:cNvSpPr>
          <p:nvPr>
            <p:ph type="title"/>
          </p:nvPr>
        </p:nvSpPr>
        <p:spPr bwMode="auto">
          <a:xfrm>
            <a:off x="457200" y="457200"/>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6212" name="Rectangle 68"/>
          <p:cNvSpPr>
            <a:spLocks noGrp="1" noChangeArrowheads="1"/>
          </p:cNvSpPr>
          <p:nvPr>
            <p:ph type="body" idx="1"/>
          </p:nvPr>
        </p:nvSpPr>
        <p:spPr bwMode="auto">
          <a:xfrm>
            <a:off x="457200" y="1905000"/>
            <a:ext cx="8229600" cy="426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213" name="Rectangle 69"/>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C0C0C0"/>
                  </a:outerShdw>
                </a:effectLst>
                <a:latin typeface="Arial" charset="0"/>
              </a:defRPr>
            </a:lvl1pPr>
          </a:lstStyle>
          <a:p>
            <a:pPr>
              <a:defRPr/>
            </a:pPr>
            <a:endParaRPr lang="en-US"/>
          </a:p>
        </p:txBody>
      </p:sp>
      <p:sp>
        <p:nvSpPr>
          <p:cNvPr id="6214" name="Rectangle 70"/>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C0C0C0"/>
                  </a:outerShdw>
                </a:effectLst>
                <a:latin typeface="Arial" charset="0"/>
              </a:defRPr>
            </a:lvl1pPr>
          </a:lstStyle>
          <a:p>
            <a:pPr>
              <a:defRPr/>
            </a:pPr>
            <a:endParaRPr lang="en-US"/>
          </a:p>
        </p:txBody>
      </p:sp>
      <p:pic>
        <p:nvPicPr>
          <p:cNvPr id="1030" name="Picture 72" descr="transparent logo"/>
          <p:cNvPicPr>
            <a:picLocks noChangeAspect="1" noChangeArrowheads="1"/>
          </p:cNvPicPr>
          <p:nvPr userDrawn="1"/>
        </p:nvPicPr>
        <p:blipFill>
          <a:blip r:embed="rId14" cstate="print"/>
          <a:srcRect/>
          <a:stretch>
            <a:fillRect/>
          </a:stretch>
        </p:blipFill>
        <p:spPr bwMode="auto">
          <a:xfrm>
            <a:off x="6934200" y="6103938"/>
            <a:ext cx="1981200" cy="754062"/>
          </a:xfrm>
          <a:prstGeom prst="rect">
            <a:avLst/>
          </a:prstGeom>
          <a:noFill/>
          <a:ln w="9525">
            <a:noFill/>
            <a:miter lim="800000"/>
            <a:headEnd/>
            <a:tailEnd/>
          </a:ln>
        </p:spPr>
      </p:pic>
      <p:sp>
        <p:nvSpPr>
          <p:cNvPr id="6217" name="Freeform 73"/>
          <p:cNvSpPr>
            <a:spLocks/>
          </p:cNvSpPr>
          <p:nvPr userDrawn="1"/>
        </p:nvSpPr>
        <p:spPr bwMode="auto">
          <a:xfrm flipV="1">
            <a:off x="381000" y="228600"/>
            <a:ext cx="8763000" cy="228600"/>
          </a:xfrm>
          <a:custGeom>
            <a:avLst/>
            <a:gdLst/>
            <a:ahLst/>
            <a:cxnLst>
              <a:cxn ang="0">
                <a:pos x="0" y="0"/>
              </a:cxn>
              <a:cxn ang="0">
                <a:pos x="5136" y="0"/>
              </a:cxn>
              <a:cxn ang="0">
                <a:pos x="5088" y="0"/>
              </a:cxn>
            </a:cxnLst>
            <a:rect l="0" t="0" r="r" b="b"/>
            <a:pathLst>
              <a:path w="5984" h="1">
                <a:moveTo>
                  <a:pt x="0" y="0"/>
                </a:moveTo>
                <a:cubicBezTo>
                  <a:pt x="2144" y="0"/>
                  <a:pt x="4288" y="0"/>
                  <a:pt x="5136" y="0"/>
                </a:cubicBezTo>
                <a:cubicBezTo>
                  <a:pt x="5984" y="0"/>
                  <a:pt x="5536" y="0"/>
                  <a:pt x="5088" y="0"/>
                </a:cubicBezTo>
              </a:path>
            </a:pathLst>
          </a:custGeom>
          <a:noFill/>
          <a:ln w="57150" cmpd="sng">
            <a:solidFill>
              <a:srgbClr val="008000"/>
            </a:solidFill>
            <a:round/>
            <a:headEnd/>
            <a:tailEnd/>
          </a:ln>
          <a:effectLst/>
        </p:spPr>
        <p:txBody>
          <a:bodyPr/>
          <a:lstStyle/>
          <a:p>
            <a:pPr>
              <a:defRPr/>
            </a:pPr>
            <a:endParaRPr lang="en-US"/>
          </a:p>
        </p:txBody>
      </p:sp>
      <p:sp>
        <p:nvSpPr>
          <p:cNvPr id="6218" name="Freeform 74"/>
          <p:cNvSpPr>
            <a:spLocks/>
          </p:cNvSpPr>
          <p:nvPr userDrawn="1"/>
        </p:nvSpPr>
        <p:spPr bwMode="auto">
          <a:xfrm flipV="1">
            <a:off x="304800" y="6248400"/>
            <a:ext cx="7086600" cy="228600"/>
          </a:xfrm>
          <a:custGeom>
            <a:avLst/>
            <a:gdLst/>
            <a:ahLst/>
            <a:cxnLst>
              <a:cxn ang="0">
                <a:pos x="0" y="0"/>
              </a:cxn>
              <a:cxn ang="0">
                <a:pos x="5136" y="0"/>
              </a:cxn>
              <a:cxn ang="0">
                <a:pos x="5088" y="0"/>
              </a:cxn>
            </a:cxnLst>
            <a:rect l="0" t="0" r="r" b="b"/>
            <a:pathLst>
              <a:path w="5984" h="1">
                <a:moveTo>
                  <a:pt x="0" y="0"/>
                </a:moveTo>
                <a:cubicBezTo>
                  <a:pt x="2144" y="0"/>
                  <a:pt x="4288" y="0"/>
                  <a:pt x="5136" y="0"/>
                </a:cubicBezTo>
                <a:cubicBezTo>
                  <a:pt x="5984" y="0"/>
                  <a:pt x="5536" y="0"/>
                  <a:pt x="5088" y="0"/>
                </a:cubicBezTo>
              </a:path>
            </a:pathLst>
          </a:custGeom>
          <a:noFill/>
          <a:ln w="57150" cmpd="sng">
            <a:solidFill>
              <a:srgbClr val="008000"/>
            </a:solidFill>
            <a:round/>
            <a:headEnd/>
            <a:tailEnd/>
          </a:ln>
          <a:effectLst/>
        </p:spPr>
        <p:txBody>
          <a:bodyPr/>
          <a:lstStyle/>
          <a:p>
            <a:pPr>
              <a:defRPr/>
            </a:pPr>
            <a:endParaRPr lang="en-US"/>
          </a:p>
        </p:txBody>
      </p:sp>
    </p:spTree>
  </p:cSld>
  <p:clrMap bg1="dk2" tx1="lt1" bg2="dk1" tx2="lt2" accent1="accent1" accent2="accent2" accent3="accent3" accent4="accent4" accent5="accent5" accent6="accent6" hlink="hlink" folHlink="folHlink"/>
  <p:sldLayoutIdLst>
    <p:sldLayoutId id="2147483686"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iming>
    <p:tnLst>
      <p:par>
        <p:cTn id="1" dur="indefinite" restart="never" nodeType="tmRoot"/>
      </p:par>
    </p:tnLst>
  </p:timing>
  <p:txStyles>
    <p:titleStyle>
      <a:lvl1pPr algn="ctr" rtl="0" eaLnBrk="0" fontAlgn="base" hangingPunct="0">
        <a:spcBef>
          <a:spcPct val="0"/>
        </a:spcBef>
        <a:spcAft>
          <a:spcPct val="0"/>
        </a:spcAft>
        <a:defRPr sz="4400">
          <a:solidFill>
            <a:srgbClr val="800000"/>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a:solidFill>
            <a:srgbClr val="800000"/>
          </a:solidFill>
          <a:effectLst>
            <a:outerShdw blurRad="38100" dist="38100" dir="2700000" algn="tl">
              <a:srgbClr val="C0C0C0"/>
            </a:outerShdw>
          </a:effectLst>
          <a:latin typeface="Hobo Std" pitchFamily="50" charset="0"/>
        </a:defRPr>
      </a:lvl2pPr>
      <a:lvl3pPr algn="ctr" rtl="0" eaLnBrk="0" fontAlgn="base" hangingPunct="0">
        <a:spcBef>
          <a:spcPct val="0"/>
        </a:spcBef>
        <a:spcAft>
          <a:spcPct val="0"/>
        </a:spcAft>
        <a:defRPr sz="4400">
          <a:solidFill>
            <a:srgbClr val="800000"/>
          </a:solidFill>
          <a:effectLst>
            <a:outerShdw blurRad="38100" dist="38100" dir="2700000" algn="tl">
              <a:srgbClr val="C0C0C0"/>
            </a:outerShdw>
          </a:effectLst>
          <a:latin typeface="Hobo Std" pitchFamily="50" charset="0"/>
        </a:defRPr>
      </a:lvl3pPr>
      <a:lvl4pPr algn="ctr" rtl="0" eaLnBrk="0" fontAlgn="base" hangingPunct="0">
        <a:spcBef>
          <a:spcPct val="0"/>
        </a:spcBef>
        <a:spcAft>
          <a:spcPct val="0"/>
        </a:spcAft>
        <a:defRPr sz="4400">
          <a:solidFill>
            <a:srgbClr val="800000"/>
          </a:solidFill>
          <a:effectLst>
            <a:outerShdw blurRad="38100" dist="38100" dir="2700000" algn="tl">
              <a:srgbClr val="C0C0C0"/>
            </a:outerShdw>
          </a:effectLst>
          <a:latin typeface="Hobo Std" pitchFamily="50" charset="0"/>
        </a:defRPr>
      </a:lvl4pPr>
      <a:lvl5pPr algn="ctr" rtl="0" eaLnBrk="0" fontAlgn="base" hangingPunct="0">
        <a:spcBef>
          <a:spcPct val="0"/>
        </a:spcBef>
        <a:spcAft>
          <a:spcPct val="0"/>
        </a:spcAft>
        <a:defRPr sz="4400">
          <a:solidFill>
            <a:srgbClr val="800000"/>
          </a:solidFill>
          <a:effectLst>
            <a:outerShdw blurRad="38100" dist="38100" dir="2700000" algn="tl">
              <a:srgbClr val="C0C0C0"/>
            </a:outerShdw>
          </a:effectLst>
          <a:latin typeface="Hobo Std" pitchFamily="50" charset="0"/>
        </a:defRPr>
      </a:lvl5pPr>
      <a:lvl6pPr marL="457200" algn="ctr" rtl="0" fontAlgn="base">
        <a:spcBef>
          <a:spcPct val="0"/>
        </a:spcBef>
        <a:spcAft>
          <a:spcPct val="0"/>
        </a:spcAft>
        <a:defRPr sz="4400">
          <a:solidFill>
            <a:srgbClr val="800000"/>
          </a:solidFill>
          <a:effectLst>
            <a:outerShdw blurRad="38100" dist="38100" dir="2700000" algn="tl">
              <a:srgbClr val="C0C0C0"/>
            </a:outerShdw>
          </a:effectLst>
          <a:latin typeface="Hobo Std" pitchFamily="50" charset="0"/>
        </a:defRPr>
      </a:lvl6pPr>
      <a:lvl7pPr marL="914400" algn="ctr" rtl="0" fontAlgn="base">
        <a:spcBef>
          <a:spcPct val="0"/>
        </a:spcBef>
        <a:spcAft>
          <a:spcPct val="0"/>
        </a:spcAft>
        <a:defRPr sz="4400">
          <a:solidFill>
            <a:srgbClr val="800000"/>
          </a:solidFill>
          <a:effectLst>
            <a:outerShdw blurRad="38100" dist="38100" dir="2700000" algn="tl">
              <a:srgbClr val="C0C0C0"/>
            </a:outerShdw>
          </a:effectLst>
          <a:latin typeface="Hobo Std" pitchFamily="50" charset="0"/>
        </a:defRPr>
      </a:lvl7pPr>
      <a:lvl8pPr marL="1371600" algn="ctr" rtl="0" fontAlgn="base">
        <a:spcBef>
          <a:spcPct val="0"/>
        </a:spcBef>
        <a:spcAft>
          <a:spcPct val="0"/>
        </a:spcAft>
        <a:defRPr sz="4400">
          <a:solidFill>
            <a:srgbClr val="800000"/>
          </a:solidFill>
          <a:effectLst>
            <a:outerShdw blurRad="38100" dist="38100" dir="2700000" algn="tl">
              <a:srgbClr val="C0C0C0"/>
            </a:outerShdw>
          </a:effectLst>
          <a:latin typeface="Hobo Std" pitchFamily="50" charset="0"/>
        </a:defRPr>
      </a:lvl8pPr>
      <a:lvl9pPr marL="1828800" algn="ctr" rtl="0" fontAlgn="base">
        <a:spcBef>
          <a:spcPct val="0"/>
        </a:spcBef>
        <a:spcAft>
          <a:spcPct val="0"/>
        </a:spcAft>
        <a:defRPr sz="4400">
          <a:solidFill>
            <a:srgbClr val="800000"/>
          </a:solidFill>
          <a:effectLst>
            <a:outerShdw blurRad="38100" dist="38100" dir="2700000" algn="tl">
              <a:srgbClr val="C0C0C0"/>
            </a:outerShdw>
          </a:effectLst>
          <a:latin typeface="Hobo Std" pitchFamily="50" charset="0"/>
        </a:defRPr>
      </a:lvl9pPr>
    </p:titleStyle>
    <p:bodyStyle>
      <a:lvl1pPr marL="342900" indent="-342900" algn="l" rtl="0" eaLnBrk="0" fontAlgn="base" hangingPunct="0">
        <a:spcBef>
          <a:spcPct val="20000"/>
        </a:spcBef>
        <a:spcAft>
          <a:spcPct val="0"/>
        </a:spcAft>
        <a:buClr>
          <a:srgbClr val="336600"/>
        </a:buClr>
        <a:buFont typeface="Wingdings" pitchFamily="2" charset="2"/>
        <a:buChar char="Ø"/>
        <a:defRPr sz="3200">
          <a:solidFill>
            <a:srgbClr val="1C1C1C"/>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lr>
          <a:srgbClr val="336600"/>
        </a:buClr>
        <a:buFont typeface="Wingdings" pitchFamily="2" charset="2"/>
        <a:buChar char="l"/>
        <a:defRPr sz="2800">
          <a:solidFill>
            <a:srgbClr val="1C1C1C"/>
          </a:solidFill>
          <a:effectLst>
            <a:outerShdw blurRad="38100" dist="38100" dir="2700000" algn="tl">
              <a:srgbClr val="C0C0C0"/>
            </a:outerShdw>
          </a:effectLst>
          <a:latin typeface="+mn-lt"/>
        </a:defRPr>
      </a:lvl2pPr>
      <a:lvl3pPr marL="1143000" indent="-228600" algn="l" rtl="0" eaLnBrk="0" fontAlgn="base" hangingPunct="0">
        <a:spcBef>
          <a:spcPct val="20000"/>
        </a:spcBef>
        <a:spcAft>
          <a:spcPct val="0"/>
        </a:spcAft>
        <a:buClr>
          <a:srgbClr val="336600"/>
        </a:buClr>
        <a:buChar char="•"/>
        <a:defRPr sz="2400">
          <a:solidFill>
            <a:srgbClr val="1C1C1C"/>
          </a:solidFill>
          <a:effectLst>
            <a:outerShdw blurRad="38100" dist="38100" dir="2700000" algn="tl">
              <a:srgbClr val="C0C0C0"/>
            </a:outerShdw>
          </a:effectLst>
          <a:latin typeface="+mn-lt"/>
        </a:defRPr>
      </a:lvl3pPr>
      <a:lvl4pPr marL="1600200" indent="-228600" algn="l" rtl="0" eaLnBrk="0" fontAlgn="base" hangingPunct="0">
        <a:spcBef>
          <a:spcPct val="20000"/>
        </a:spcBef>
        <a:spcAft>
          <a:spcPct val="0"/>
        </a:spcAft>
        <a:buClr>
          <a:srgbClr val="336600"/>
        </a:buClr>
        <a:buFont typeface="Wingdings" pitchFamily="2" charset="2"/>
        <a:buChar char="l"/>
        <a:defRPr sz="2000">
          <a:solidFill>
            <a:srgbClr val="1C1C1C"/>
          </a:solidFill>
          <a:effectLst>
            <a:outerShdw blurRad="38100" dist="38100" dir="2700000" algn="tl">
              <a:srgbClr val="C0C0C0"/>
            </a:outerShdw>
          </a:effectLst>
          <a:latin typeface="+mn-lt"/>
        </a:defRPr>
      </a:lvl4pPr>
      <a:lvl5pPr marL="2057400" indent="-228600" algn="l" rtl="0" eaLnBrk="0" fontAlgn="base" hangingPunct="0">
        <a:spcBef>
          <a:spcPct val="20000"/>
        </a:spcBef>
        <a:spcAft>
          <a:spcPct val="0"/>
        </a:spcAft>
        <a:buClr>
          <a:srgbClr val="336600"/>
        </a:buClr>
        <a:buChar char="•"/>
        <a:defRPr sz="2000">
          <a:solidFill>
            <a:srgbClr val="1C1C1C"/>
          </a:solidFill>
          <a:effectLst>
            <a:outerShdw blurRad="38100" dist="38100" dir="2700000" algn="tl">
              <a:srgbClr val="C0C0C0"/>
            </a:outerShdw>
          </a:effectLst>
          <a:latin typeface="+mn-lt"/>
        </a:defRPr>
      </a:lvl5pPr>
      <a:lvl6pPr marL="2514600" indent="-228600" algn="l" rtl="0" fontAlgn="base">
        <a:spcBef>
          <a:spcPct val="20000"/>
        </a:spcBef>
        <a:spcAft>
          <a:spcPct val="0"/>
        </a:spcAft>
        <a:buClr>
          <a:srgbClr val="336600"/>
        </a:buClr>
        <a:buChar char="•"/>
        <a:defRPr sz="2000">
          <a:solidFill>
            <a:srgbClr val="1C1C1C"/>
          </a:solidFill>
          <a:effectLst>
            <a:outerShdw blurRad="38100" dist="38100" dir="2700000" algn="tl">
              <a:srgbClr val="C0C0C0"/>
            </a:outerShdw>
          </a:effectLst>
          <a:latin typeface="+mn-lt"/>
        </a:defRPr>
      </a:lvl6pPr>
      <a:lvl7pPr marL="2971800" indent="-228600" algn="l" rtl="0" fontAlgn="base">
        <a:spcBef>
          <a:spcPct val="20000"/>
        </a:spcBef>
        <a:spcAft>
          <a:spcPct val="0"/>
        </a:spcAft>
        <a:buClr>
          <a:srgbClr val="336600"/>
        </a:buClr>
        <a:buChar char="•"/>
        <a:defRPr sz="2000">
          <a:solidFill>
            <a:srgbClr val="1C1C1C"/>
          </a:solidFill>
          <a:effectLst>
            <a:outerShdw blurRad="38100" dist="38100" dir="2700000" algn="tl">
              <a:srgbClr val="C0C0C0"/>
            </a:outerShdw>
          </a:effectLst>
          <a:latin typeface="+mn-lt"/>
        </a:defRPr>
      </a:lvl7pPr>
      <a:lvl8pPr marL="3429000" indent="-228600" algn="l" rtl="0" fontAlgn="base">
        <a:spcBef>
          <a:spcPct val="20000"/>
        </a:spcBef>
        <a:spcAft>
          <a:spcPct val="0"/>
        </a:spcAft>
        <a:buClr>
          <a:srgbClr val="336600"/>
        </a:buClr>
        <a:buChar char="•"/>
        <a:defRPr sz="2000">
          <a:solidFill>
            <a:srgbClr val="1C1C1C"/>
          </a:solidFill>
          <a:effectLst>
            <a:outerShdw blurRad="38100" dist="38100" dir="2700000" algn="tl">
              <a:srgbClr val="C0C0C0"/>
            </a:outerShdw>
          </a:effectLst>
          <a:latin typeface="+mn-lt"/>
        </a:defRPr>
      </a:lvl8pPr>
      <a:lvl9pPr marL="3886200" indent="-228600" algn="l" rtl="0" fontAlgn="base">
        <a:spcBef>
          <a:spcPct val="20000"/>
        </a:spcBef>
        <a:spcAft>
          <a:spcPct val="0"/>
        </a:spcAft>
        <a:buClr>
          <a:srgbClr val="336600"/>
        </a:buClr>
        <a:buChar char="•"/>
        <a:defRPr sz="2000">
          <a:solidFill>
            <a:srgbClr val="1C1C1C"/>
          </a:solidFill>
          <a:effectLst>
            <a:outerShdw blurRad="38100" dist="38100" dir="2700000" algn="tl">
              <a:srgbClr val="C0C0C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cdc.gov/h1n1flu/guidance_homecare.htm"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hyperlink" Target="http://www.ndflu.com/"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hyperlink" Target="http://www.cdc.gov/mmwr/preview/mmwrhtml/rr57e717a1.htm" TargetMode="Externa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hyperlink" Target="http://vaers.hhs.gov/" TargetMode="Externa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hyperlink" Target="http://www.cdc.gov/mmwr/preview/mmwrhtml/rr5808a1.htm?s_cid=rr5808a1_e" TargetMode="Externa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hyperlink" Target="http://www.cdc.gov/h1n1flu/vaccination/statelocal/" TargetMode="External"/><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US" dirty="0" smtClean="0"/>
              <a:t>H1N1 Pandemic Influenza Planning Videoconference</a:t>
            </a:r>
            <a:endParaRPr lang="en-US" dirty="0"/>
          </a:p>
        </p:txBody>
      </p:sp>
      <p:sp>
        <p:nvSpPr>
          <p:cNvPr id="2051" name="Rectangle 3"/>
          <p:cNvSpPr>
            <a:spLocks noGrp="1" noChangeArrowheads="1"/>
          </p:cNvSpPr>
          <p:nvPr>
            <p:ph type="subTitle" idx="1"/>
          </p:nvPr>
        </p:nvSpPr>
        <p:spPr/>
        <p:txBody>
          <a:bodyPr/>
          <a:lstStyle/>
          <a:p>
            <a:r>
              <a:rPr lang="en-US" dirty="0" smtClean="0"/>
              <a:t>August 13, </a:t>
            </a:r>
            <a:r>
              <a:rPr lang="en-US" dirty="0" smtClean="0"/>
              <a:t>2009</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rrowheads="1"/>
          </p:cNvSpPr>
          <p:nvPr>
            <p:ph type="title"/>
          </p:nvPr>
        </p:nvSpPr>
        <p:spPr/>
        <p:txBody>
          <a:bodyPr/>
          <a:lstStyle/>
          <a:p>
            <a:r>
              <a:rPr lang="en-US" sz="4000"/>
              <a:t>Secondary Effects on Individuals and Communities</a:t>
            </a:r>
          </a:p>
        </p:txBody>
      </p:sp>
      <p:sp>
        <p:nvSpPr>
          <p:cNvPr id="27651" name="Rectangle 3"/>
          <p:cNvSpPr>
            <a:spLocks noGrp="1" noRot="1" noChangeArrowheads="1"/>
          </p:cNvSpPr>
          <p:nvPr>
            <p:ph type="body" idx="1"/>
          </p:nvPr>
        </p:nvSpPr>
        <p:spPr/>
        <p:txBody>
          <a:bodyPr/>
          <a:lstStyle/>
          <a:p>
            <a:pPr>
              <a:lnSpc>
                <a:spcPct val="90000"/>
              </a:lnSpc>
            </a:pPr>
            <a:r>
              <a:rPr lang="en-US" sz="2400"/>
              <a:t>Individuals and Families</a:t>
            </a:r>
          </a:p>
          <a:p>
            <a:pPr lvl="1">
              <a:lnSpc>
                <a:spcPct val="90000"/>
              </a:lnSpc>
            </a:pPr>
            <a:r>
              <a:rPr lang="en-US" sz="2000"/>
              <a:t>Income / job security due to absenteeism</a:t>
            </a:r>
          </a:p>
          <a:p>
            <a:pPr lvl="1">
              <a:lnSpc>
                <a:spcPct val="90000"/>
              </a:lnSpc>
            </a:pPr>
            <a:r>
              <a:rPr lang="en-US" sz="2000"/>
              <a:t>Protecting children from exposure to influenza</a:t>
            </a:r>
          </a:p>
          <a:p>
            <a:pPr lvl="1">
              <a:lnSpc>
                <a:spcPct val="90000"/>
              </a:lnSpc>
            </a:pPr>
            <a:r>
              <a:rPr lang="en-US" sz="2000"/>
              <a:t>Continuity of education</a:t>
            </a:r>
          </a:p>
          <a:p>
            <a:pPr lvl="1">
              <a:lnSpc>
                <a:spcPct val="90000"/>
              </a:lnSpc>
            </a:pPr>
            <a:r>
              <a:rPr lang="en-US" sz="2000"/>
              <a:t>Fear, worry, stigma</a:t>
            </a:r>
          </a:p>
          <a:p>
            <a:pPr lvl="1">
              <a:lnSpc>
                <a:spcPct val="90000"/>
              </a:lnSpc>
            </a:pPr>
            <a:r>
              <a:rPr lang="en-US" sz="2000"/>
              <a:t>Access to essential goods and services (eg food, medication, etc.)</a:t>
            </a:r>
          </a:p>
          <a:p>
            <a:pPr lvl="1">
              <a:lnSpc>
                <a:spcPct val="90000"/>
              </a:lnSpc>
            </a:pPr>
            <a:r>
              <a:rPr lang="en-US" sz="2000"/>
              <a:t>Home-based healthcare</a:t>
            </a:r>
          </a:p>
          <a:p>
            <a:pPr>
              <a:lnSpc>
                <a:spcPct val="90000"/>
              </a:lnSpc>
            </a:pPr>
            <a:r>
              <a:rPr lang="en-US" sz="2400"/>
              <a:t>Communities</a:t>
            </a:r>
          </a:p>
          <a:p>
            <a:pPr lvl="1">
              <a:lnSpc>
                <a:spcPct val="90000"/>
              </a:lnSpc>
            </a:pPr>
            <a:r>
              <a:rPr lang="en-US" sz="2000"/>
              <a:t>Maintaining business continuity</a:t>
            </a:r>
          </a:p>
          <a:p>
            <a:pPr lvl="1">
              <a:lnSpc>
                <a:spcPct val="90000"/>
              </a:lnSpc>
            </a:pPr>
            <a:r>
              <a:rPr lang="en-US" sz="2000"/>
              <a:t>Sustaining critical infrastructures</a:t>
            </a:r>
          </a:p>
          <a:p>
            <a:pPr lvl="1">
              <a:lnSpc>
                <a:spcPct val="90000"/>
              </a:lnSpc>
            </a:pPr>
            <a:r>
              <a:rPr lang="en-US" sz="2000"/>
              <a:t>Availability of essential goods and services (supply chains)</a:t>
            </a:r>
          </a:p>
          <a:p>
            <a:pPr lvl="1">
              <a:lnSpc>
                <a:spcPct val="90000"/>
              </a:lnSpc>
            </a:pPr>
            <a:r>
              <a:rPr lang="en-US" sz="2000"/>
              <a:t>Supporting vulnerable populations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294967295"/>
          </p:nvPr>
        </p:nvSpPr>
        <p:spPr>
          <a:xfrm>
            <a:off x="6553200" y="6245225"/>
            <a:ext cx="2289175" cy="476250"/>
          </a:xfrm>
          <a:prstGeom prst="rect">
            <a:avLst/>
          </a:prstGeom>
        </p:spPr>
        <p:txBody>
          <a:bodyPr/>
          <a:lstStyle/>
          <a:p>
            <a:endParaRPr lang="en-US" dirty="0"/>
          </a:p>
        </p:txBody>
      </p:sp>
      <p:sp>
        <p:nvSpPr>
          <p:cNvPr id="29698" name="Rectangle 2"/>
          <p:cNvSpPr>
            <a:spLocks noGrp="1" noRot="1" noChangeArrowheads="1"/>
          </p:cNvSpPr>
          <p:nvPr>
            <p:ph type="title"/>
          </p:nvPr>
        </p:nvSpPr>
        <p:spPr/>
        <p:txBody>
          <a:bodyPr/>
          <a:lstStyle/>
          <a:p>
            <a:r>
              <a:rPr lang="en-US"/>
              <a:t>Pandemic Influenza - Response</a:t>
            </a:r>
          </a:p>
        </p:txBody>
      </p:sp>
      <p:sp>
        <p:nvSpPr>
          <p:cNvPr id="29699" name="Rectangle 3"/>
          <p:cNvSpPr>
            <a:spLocks noGrp="1" noRot="1" noChangeArrowheads="1"/>
          </p:cNvSpPr>
          <p:nvPr>
            <p:ph type="body" idx="1"/>
          </p:nvPr>
        </p:nvSpPr>
        <p:spPr>
          <a:xfrm>
            <a:off x="457200" y="1447800"/>
            <a:ext cx="8534400" cy="4267200"/>
          </a:xfrm>
        </p:spPr>
        <p:txBody>
          <a:bodyPr/>
          <a:lstStyle/>
          <a:p>
            <a:pPr>
              <a:lnSpc>
                <a:spcPct val="90000"/>
              </a:lnSpc>
            </a:pPr>
            <a:r>
              <a:rPr lang="en-US" dirty="0"/>
              <a:t>We don’t look at pandemic flu as a separate disease to be dealt with in a different way from regular seasonal influenza</a:t>
            </a:r>
          </a:p>
          <a:p>
            <a:pPr>
              <a:lnSpc>
                <a:spcPct val="90000"/>
              </a:lnSpc>
            </a:pPr>
            <a:r>
              <a:rPr lang="en-US" dirty="0"/>
              <a:t>Influenza response toolbox</a:t>
            </a:r>
          </a:p>
          <a:p>
            <a:pPr lvl="1">
              <a:lnSpc>
                <a:spcPct val="90000"/>
              </a:lnSpc>
            </a:pPr>
            <a:r>
              <a:rPr lang="en-US" dirty="0"/>
              <a:t>Social distancing and infection control measure</a:t>
            </a:r>
          </a:p>
          <a:p>
            <a:pPr lvl="1">
              <a:lnSpc>
                <a:spcPct val="90000"/>
              </a:lnSpc>
            </a:pPr>
            <a:r>
              <a:rPr lang="en-US" dirty="0"/>
              <a:t>Vaccine</a:t>
            </a:r>
          </a:p>
          <a:p>
            <a:pPr lvl="1">
              <a:lnSpc>
                <a:spcPct val="90000"/>
              </a:lnSpc>
            </a:pPr>
            <a:r>
              <a:rPr lang="en-US" dirty="0"/>
              <a:t>Antiviral medications</a:t>
            </a:r>
          </a:p>
          <a:p>
            <a:pPr>
              <a:lnSpc>
                <a:spcPct val="90000"/>
              </a:lnSpc>
            </a:pPr>
            <a:r>
              <a:rPr lang="en-US" dirty="0"/>
              <a:t>The most effective way to prevent mortality is by social distancing</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Slide Number Placeholder 5"/>
          <p:cNvSpPr>
            <a:spLocks noGrp="1"/>
          </p:cNvSpPr>
          <p:nvPr>
            <p:ph type="sldNum" sz="quarter" idx="4294967295"/>
          </p:nvPr>
        </p:nvSpPr>
        <p:spPr>
          <a:xfrm>
            <a:off x="6553200" y="6245225"/>
            <a:ext cx="2289175" cy="476250"/>
          </a:xfrm>
          <a:prstGeom prst="rect">
            <a:avLst/>
          </a:prstGeom>
        </p:spPr>
        <p:txBody>
          <a:bodyPr/>
          <a:lstStyle/>
          <a:p>
            <a:endParaRPr lang="en-US" dirty="0"/>
          </a:p>
        </p:txBody>
      </p:sp>
      <p:sp>
        <p:nvSpPr>
          <p:cNvPr id="31746" name="Rectangle 2"/>
          <p:cNvSpPr>
            <a:spLocks noGrp="1" noRot="1" noChangeArrowheads="1"/>
          </p:cNvSpPr>
          <p:nvPr>
            <p:ph type="title"/>
          </p:nvPr>
        </p:nvSpPr>
        <p:spPr/>
        <p:txBody>
          <a:bodyPr/>
          <a:lstStyle/>
          <a:p>
            <a:r>
              <a:rPr lang="en-US"/>
              <a:t>Interventions</a:t>
            </a:r>
          </a:p>
        </p:txBody>
      </p:sp>
      <p:graphicFrame>
        <p:nvGraphicFramePr>
          <p:cNvPr id="31747" name="Group 3"/>
          <p:cNvGraphicFramePr>
            <a:graphicFrameLocks noGrp="1"/>
          </p:cNvGraphicFramePr>
          <p:nvPr>
            <p:ph idx="1"/>
          </p:nvPr>
        </p:nvGraphicFramePr>
        <p:xfrm>
          <a:off x="304800" y="1371600"/>
          <a:ext cx="8540750" cy="4746626"/>
        </p:xfrm>
        <a:graphic>
          <a:graphicData uri="http://schemas.openxmlformats.org/drawingml/2006/table">
            <a:tbl>
              <a:tblPr/>
              <a:tblGrid>
                <a:gridCol w="4270375"/>
                <a:gridCol w="4270375"/>
              </a:tblGrid>
              <a:tr h="1125538">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pitchFamily="34" charset="0"/>
                        <a:buNone/>
                        <a:tabLst/>
                      </a:pP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Arial" pitchFamily="34" charset="0"/>
                        </a:rPr>
                        <a:t>Intervention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66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pitchFamily="34" charset="0"/>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pitchFamily="34" charset="0"/>
                        </a:rPr>
                        <a:t>Decrease in Attack Rates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6600"/>
                    </a:solidFill>
                  </a:tcPr>
                </a:tc>
              </a:tr>
              <a:tr h="1123950">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pitchFamily="34" charset="0"/>
                        <a:buNone/>
                        <a:tabLst/>
                      </a:pP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Arial" pitchFamily="34" charset="0"/>
                        </a:rPr>
                        <a:t>Social distancing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66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pitchFamily="34" charset="0"/>
                        <a:buNone/>
                        <a:tabLst/>
                      </a:pP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Arial" pitchFamily="34" charset="0"/>
                        </a:rPr>
                        <a:t>72%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6600"/>
                    </a:solidFill>
                  </a:tcPr>
                </a:tc>
              </a:tr>
              <a:tr h="1125538">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pitchFamily="34" charset="0"/>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pitchFamily="34" charset="0"/>
                        </a:rPr>
                        <a:t>Social distancing + Antiviral treatment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66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pitchFamily="34" charset="0"/>
                        <a:buNone/>
                        <a:tabLst/>
                      </a:pP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Arial" pitchFamily="34" charset="0"/>
                        </a:rPr>
                        <a:t>72.6%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6600"/>
                    </a:solidFill>
                  </a:tcPr>
                </a:tc>
              </a:tr>
              <a:tr h="1123950">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pitchFamily="34" charset="0"/>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pitchFamily="34" charset="0"/>
                        </a:rPr>
                        <a:t>Social distancing + Antiviral treatment + Broad prophylaxis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3366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pitchFamily="34" charset="0"/>
                        <a:buNone/>
                        <a:tabLst/>
                      </a:pP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Arial" pitchFamily="34" charset="0"/>
                        </a:rPr>
                        <a:t>75.6%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336600"/>
                    </a:solidFill>
                  </a:tcPr>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rrowheads="1"/>
          </p:cNvSpPr>
          <p:nvPr>
            <p:ph type="title"/>
          </p:nvPr>
        </p:nvSpPr>
        <p:spPr>
          <a:xfrm>
            <a:off x="152400" y="152400"/>
            <a:ext cx="8686800" cy="1139825"/>
          </a:xfrm>
        </p:spPr>
        <p:txBody>
          <a:bodyPr/>
          <a:lstStyle/>
          <a:p>
            <a:r>
              <a:rPr lang="en-US" sz="4000" dirty="0" err="1"/>
              <a:t>Proxemics</a:t>
            </a:r>
            <a:r>
              <a:rPr lang="en-US" sz="4000" dirty="0"/>
              <a:t> of Influenza Transmission</a:t>
            </a:r>
          </a:p>
        </p:txBody>
      </p:sp>
      <p:sp>
        <p:nvSpPr>
          <p:cNvPr id="33795" name="Oval 3"/>
          <p:cNvSpPr>
            <a:spLocks noChangeArrowheads="1"/>
          </p:cNvSpPr>
          <p:nvPr/>
        </p:nvSpPr>
        <p:spPr bwMode="auto">
          <a:xfrm>
            <a:off x="1371600" y="1219200"/>
            <a:ext cx="6096000" cy="5486400"/>
          </a:xfrm>
          <a:prstGeom prst="ellipse">
            <a:avLst/>
          </a:prstGeom>
          <a:solidFill>
            <a:schemeClr val="accent1"/>
          </a:solidFill>
          <a:ln w="9525">
            <a:solidFill>
              <a:schemeClr val="tx1"/>
            </a:solidFill>
            <a:round/>
            <a:headEnd/>
            <a:tailEnd/>
          </a:ln>
          <a:effectLst/>
        </p:spPr>
        <p:txBody>
          <a:bodyPr wrap="none" anchor="ctr"/>
          <a:lstStyle/>
          <a:p>
            <a:pPr algn="ctr"/>
            <a:endParaRPr lang="en-US"/>
          </a:p>
        </p:txBody>
      </p:sp>
      <p:sp>
        <p:nvSpPr>
          <p:cNvPr id="33796" name="Oval 4"/>
          <p:cNvSpPr>
            <a:spLocks noChangeArrowheads="1"/>
          </p:cNvSpPr>
          <p:nvPr/>
        </p:nvSpPr>
        <p:spPr bwMode="auto">
          <a:xfrm>
            <a:off x="2133600" y="1981200"/>
            <a:ext cx="4495800" cy="4038600"/>
          </a:xfrm>
          <a:prstGeom prst="ellipse">
            <a:avLst/>
          </a:prstGeom>
          <a:solidFill>
            <a:srgbClr val="99CC00"/>
          </a:solidFill>
          <a:ln w="9525">
            <a:solidFill>
              <a:schemeClr val="tx1"/>
            </a:solidFill>
            <a:round/>
            <a:headEnd/>
            <a:tailEnd/>
          </a:ln>
          <a:effectLst/>
        </p:spPr>
        <p:txBody>
          <a:bodyPr wrap="none" anchor="ctr"/>
          <a:lstStyle/>
          <a:p>
            <a:pPr algn="ctr"/>
            <a:endParaRPr lang="en-US"/>
          </a:p>
        </p:txBody>
      </p:sp>
      <p:sp>
        <p:nvSpPr>
          <p:cNvPr id="33797" name="Oval 5"/>
          <p:cNvSpPr>
            <a:spLocks noChangeArrowheads="1"/>
          </p:cNvSpPr>
          <p:nvPr/>
        </p:nvSpPr>
        <p:spPr bwMode="auto">
          <a:xfrm>
            <a:off x="2819400" y="2590800"/>
            <a:ext cx="3048000" cy="2819400"/>
          </a:xfrm>
          <a:prstGeom prst="ellipse">
            <a:avLst/>
          </a:prstGeom>
          <a:solidFill>
            <a:srgbClr val="FFFF99"/>
          </a:solidFill>
          <a:ln w="9525">
            <a:solidFill>
              <a:schemeClr val="tx1"/>
            </a:solidFill>
            <a:round/>
            <a:headEnd/>
            <a:tailEnd/>
          </a:ln>
          <a:effectLst/>
        </p:spPr>
        <p:txBody>
          <a:bodyPr wrap="none" anchor="ctr"/>
          <a:lstStyle/>
          <a:p>
            <a:pPr algn="ctr"/>
            <a:endParaRPr lang="en-US"/>
          </a:p>
        </p:txBody>
      </p:sp>
      <p:sp>
        <p:nvSpPr>
          <p:cNvPr id="33798" name="Oval 6"/>
          <p:cNvSpPr>
            <a:spLocks noChangeArrowheads="1"/>
          </p:cNvSpPr>
          <p:nvPr/>
        </p:nvSpPr>
        <p:spPr bwMode="auto">
          <a:xfrm>
            <a:off x="3352800" y="3048000"/>
            <a:ext cx="2057400" cy="1905000"/>
          </a:xfrm>
          <a:prstGeom prst="ellipse">
            <a:avLst/>
          </a:prstGeom>
          <a:solidFill>
            <a:srgbClr val="FF3300"/>
          </a:solidFill>
          <a:ln w="9525">
            <a:solidFill>
              <a:schemeClr val="tx1"/>
            </a:solidFill>
            <a:round/>
            <a:headEnd/>
            <a:tailEnd/>
          </a:ln>
          <a:effectLst/>
        </p:spPr>
        <p:txBody>
          <a:bodyPr wrap="none" anchor="ctr"/>
          <a:lstStyle/>
          <a:p>
            <a:pPr algn="ctr"/>
            <a:endParaRPr lang="en-US"/>
          </a:p>
        </p:txBody>
      </p:sp>
      <p:sp>
        <p:nvSpPr>
          <p:cNvPr id="33799" name="Text Box 7"/>
          <p:cNvSpPr txBox="1">
            <a:spLocks noChangeArrowheads="1"/>
          </p:cNvSpPr>
          <p:nvPr/>
        </p:nvSpPr>
        <p:spPr bwMode="auto">
          <a:xfrm>
            <a:off x="3733800" y="3200400"/>
            <a:ext cx="1692275" cy="641350"/>
          </a:xfrm>
          <a:prstGeom prst="rect">
            <a:avLst/>
          </a:prstGeom>
          <a:noFill/>
          <a:ln w="9525">
            <a:noFill/>
            <a:miter lim="800000"/>
            <a:headEnd/>
            <a:tailEnd/>
          </a:ln>
          <a:effectLst/>
        </p:spPr>
        <p:txBody>
          <a:bodyPr>
            <a:spAutoFit/>
          </a:bodyPr>
          <a:lstStyle/>
          <a:p>
            <a:r>
              <a:rPr lang="en-US"/>
              <a:t>Elementary Schools</a:t>
            </a:r>
          </a:p>
        </p:txBody>
      </p:sp>
      <p:sp>
        <p:nvSpPr>
          <p:cNvPr id="33800" name="Text Box 8"/>
          <p:cNvSpPr txBox="1">
            <a:spLocks noChangeArrowheads="1"/>
          </p:cNvSpPr>
          <p:nvPr/>
        </p:nvSpPr>
        <p:spPr bwMode="auto">
          <a:xfrm>
            <a:off x="3733800" y="2667000"/>
            <a:ext cx="1093788" cy="366713"/>
          </a:xfrm>
          <a:prstGeom prst="rect">
            <a:avLst/>
          </a:prstGeom>
          <a:noFill/>
          <a:ln w="9525">
            <a:noFill/>
            <a:miter lim="800000"/>
            <a:headEnd/>
            <a:tailEnd/>
          </a:ln>
          <a:effectLst/>
        </p:spPr>
        <p:txBody>
          <a:bodyPr wrap="none">
            <a:spAutoFit/>
          </a:bodyPr>
          <a:lstStyle/>
          <a:p>
            <a:r>
              <a:rPr lang="en-US">
                <a:solidFill>
                  <a:srgbClr val="000000"/>
                </a:solidFill>
              </a:rPr>
              <a:t>Hospitals</a:t>
            </a:r>
          </a:p>
        </p:txBody>
      </p:sp>
      <p:sp>
        <p:nvSpPr>
          <p:cNvPr id="33801" name="Text Box 9"/>
          <p:cNvSpPr txBox="1">
            <a:spLocks noChangeArrowheads="1"/>
          </p:cNvSpPr>
          <p:nvPr/>
        </p:nvSpPr>
        <p:spPr bwMode="auto">
          <a:xfrm>
            <a:off x="3886200" y="2057400"/>
            <a:ext cx="871538" cy="366713"/>
          </a:xfrm>
          <a:prstGeom prst="rect">
            <a:avLst/>
          </a:prstGeom>
          <a:noFill/>
          <a:ln w="9525">
            <a:noFill/>
            <a:miter lim="800000"/>
            <a:headEnd/>
            <a:tailEnd/>
          </a:ln>
          <a:effectLst/>
        </p:spPr>
        <p:txBody>
          <a:bodyPr wrap="none">
            <a:spAutoFit/>
          </a:bodyPr>
          <a:lstStyle/>
          <a:p>
            <a:r>
              <a:rPr lang="en-US"/>
              <a:t>Offices</a:t>
            </a:r>
          </a:p>
        </p:txBody>
      </p:sp>
      <p:sp>
        <p:nvSpPr>
          <p:cNvPr id="33802" name="Text Box 10"/>
          <p:cNvSpPr txBox="1">
            <a:spLocks noChangeArrowheads="1"/>
          </p:cNvSpPr>
          <p:nvPr/>
        </p:nvSpPr>
        <p:spPr bwMode="auto">
          <a:xfrm>
            <a:off x="3733800" y="1447800"/>
            <a:ext cx="1301750" cy="366713"/>
          </a:xfrm>
          <a:prstGeom prst="rect">
            <a:avLst/>
          </a:prstGeom>
          <a:noFill/>
          <a:ln w="9525">
            <a:noFill/>
            <a:miter lim="800000"/>
            <a:headEnd/>
            <a:tailEnd/>
          </a:ln>
          <a:effectLst/>
        </p:spPr>
        <p:txBody>
          <a:bodyPr wrap="none">
            <a:spAutoFit/>
          </a:bodyPr>
          <a:lstStyle/>
          <a:p>
            <a:r>
              <a:rPr lang="en-US"/>
              <a:t>Residences</a:t>
            </a:r>
          </a:p>
        </p:txBody>
      </p:sp>
      <p:sp>
        <p:nvSpPr>
          <p:cNvPr id="33803" name="Line 11"/>
          <p:cNvSpPr>
            <a:spLocks noChangeShapeType="1"/>
          </p:cNvSpPr>
          <p:nvPr/>
        </p:nvSpPr>
        <p:spPr bwMode="auto">
          <a:xfrm flipH="1">
            <a:off x="3810000" y="3962400"/>
            <a:ext cx="533400" cy="762000"/>
          </a:xfrm>
          <a:prstGeom prst="line">
            <a:avLst/>
          </a:prstGeom>
          <a:noFill/>
          <a:ln w="76200">
            <a:solidFill>
              <a:schemeClr val="tx1"/>
            </a:solidFill>
            <a:round/>
            <a:headEnd/>
            <a:tailEnd type="triangle" w="med" len="med"/>
          </a:ln>
          <a:effectLst/>
        </p:spPr>
        <p:txBody>
          <a:bodyPr/>
          <a:lstStyle/>
          <a:p>
            <a:endParaRPr lang="en-US"/>
          </a:p>
        </p:txBody>
      </p:sp>
      <p:sp>
        <p:nvSpPr>
          <p:cNvPr id="33804" name="Text Box 12"/>
          <p:cNvSpPr txBox="1">
            <a:spLocks noChangeArrowheads="1"/>
          </p:cNvSpPr>
          <p:nvPr/>
        </p:nvSpPr>
        <p:spPr bwMode="auto">
          <a:xfrm>
            <a:off x="4175125" y="4146550"/>
            <a:ext cx="725488" cy="366713"/>
          </a:xfrm>
          <a:prstGeom prst="rect">
            <a:avLst/>
          </a:prstGeom>
          <a:noFill/>
          <a:ln w="9525">
            <a:noFill/>
            <a:miter lim="800000"/>
            <a:headEnd/>
            <a:tailEnd/>
          </a:ln>
          <a:effectLst/>
        </p:spPr>
        <p:txBody>
          <a:bodyPr wrap="none">
            <a:spAutoFit/>
          </a:bodyPr>
          <a:lstStyle/>
          <a:p>
            <a:r>
              <a:rPr lang="en-US"/>
              <a:t>3.9 ft</a:t>
            </a:r>
          </a:p>
        </p:txBody>
      </p:sp>
      <p:sp>
        <p:nvSpPr>
          <p:cNvPr id="33805" name="Line 13"/>
          <p:cNvSpPr>
            <a:spLocks noChangeShapeType="1"/>
          </p:cNvSpPr>
          <p:nvPr/>
        </p:nvSpPr>
        <p:spPr bwMode="auto">
          <a:xfrm flipV="1">
            <a:off x="4419600" y="3733800"/>
            <a:ext cx="1371600" cy="152400"/>
          </a:xfrm>
          <a:prstGeom prst="line">
            <a:avLst/>
          </a:prstGeom>
          <a:noFill/>
          <a:ln w="76200">
            <a:solidFill>
              <a:srgbClr val="000000"/>
            </a:solidFill>
            <a:round/>
            <a:headEnd/>
            <a:tailEnd type="triangle" w="med" len="med"/>
          </a:ln>
          <a:effectLst/>
        </p:spPr>
        <p:txBody>
          <a:bodyPr/>
          <a:lstStyle/>
          <a:p>
            <a:endParaRPr lang="en-US"/>
          </a:p>
        </p:txBody>
      </p:sp>
      <p:sp>
        <p:nvSpPr>
          <p:cNvPr id="33806" name="Text Box 14"/>
          <p:cNvSpPr txBox="1">
            <a:spLocks noChangeArrowheads="1"/>
          </p:cNvSpPr>
          <p:nvPr/>
        </p:nvSpPr>
        <p:spPr bwMode="auto">
          <a:xfrm>
            <a:off x="5105400" y="3276600"/>
            <a:ext cx="725488" cy="366713"/>
          </a:xfrm>
          <a:prstGeom prst="rect">
            <a:avLst/>
          </a:prstGeom>
          <a:noFill/>
          <a:ln w="9525">
            <a:noFill/>
            <a:miter lim="800000"/>
            <a:headEnd/>
            <a:tailEnd/>
          </a:ln>
          <a:effectLst/>
        </p:spPr>
        <p:txBody>
          <a:bodyPr wrap="none">
            <a:spAutoFit/>
          </a:bodyPr>
          <a:lstStyle/>
          <a:p>
            <a:r>
              <a:rPr lang="en-US">
                <a:solidFill>
                  <a:srgbClr val="000000"/>
                </a:solidFill>
              </a:rPr>
              <a:t>7.8 ft</a:t>
            </a:r>
          </a:p>
        </p:txBody>
      </p:sp>
      <p:sp>
        <p:nvSpPr>
          <p:cNvPr id="33807" name="Line 15"/>
          <p:cNvSpPr>
            <a:spLocks noChangeShapeType="1"/>
          </p:cNvSpPr>
          <p:nvPr/>
        </p:nvSpPr>
        <p:spPr bwMode="auto">
          <a:xfrm flipH="1" flipV="1">
            <a:off x="2209800" y="3810000"/>
            <a:ext cx="2133600" cy="76200"/>
          </a:xfrm>
          <a:prstGeom prst="line">
            <a:avLst/>
          </a:prstGeom>
          <a:noFill/>
          <a:ln w="76200">
            <a:solidFill>
              <a:srgbClr val="333399"/>
            </a:solidFill>
            <a:round/>
            <a:headEnd/>
            <a:tailEnd type="triangle" w="med" len="med"/>
          </a:ln>
          <a:effectLst/>
        </p:spPr>
        <p:txBody>
          <a:bodyPr/>
          <a:lstStyle/>
          <a:p>
            <a:endParaRPr lang="en-US"/>
          </a:p>
        </p:txBody>
      </p:sp>
      <p:sp>
        <p:nvSpPr>
          <p:cNvPr id="33808" name="Text Box 16"/>
          <p:cNvSpPr txBox="1">
            <a:spLocks noChangeArrowheads="1"/>
          </p:cNvSpPr>
          <p:nvPr/>
        </p:nvSpPr>
        <p:spPr bwMode="auto">
          <a:xfrm>
            <a:off x="2209800" y="3276600"/>
            <a:ext cx="850900" cy="366713"/>
          </a:xfrm>
          <a:prstGeom prst="rect">
            <a:avLst/>
          </a:prstGeom>
          <a:noFill/>
          <a:ln w="9525">
            <a:noFill/>
            <a:miter lim="800000"/>
            <a:headEnd/>
            <a:tailEnd/>
          </a:ln>
          <a:effectLst/>
        </p:spPr>
        <p:txBody>
          <a:bodyPr wrap="none">
            <a:spAutoFit/>
          </a:bodyPr>
          <a:lstStyle/>
          <a:p>
            <a:r>
              <a:rPr lang="en-US">
                <a:solidFill>
                  <a:srgbClr val="0033CC"/>
                </a:solidFill>
              </a:rPr>
              <a:t>11.7 ft</a:t>
            </a:r>
          </a:p>
        </p:txBody>
      </p:sp>
      <p:sp>
        <p:nvSpPr>
          <p:cNvPr id="33809" name="Line 17"/>
          <p:cNvSpPr>
            <a:spLocks noChangeShapeType="1"/>
          </p:cNvSpPr>
          <p:nvPr/>
        </p:nvSpPr>
        <p:spPr bwMode="auto">
          <a:xfrm>
            <a:off x="4419600" y="3962400"/>
            <a:ext cx="2743200" cy="1066800"/>
          </a:xfrm>
          <a:prstGeom prst="line">
            <a:avLst/>
          </a:prstGeom>
          <a:noFill/>
          <a:ln w="76200">
            <a:solidFill>
              <a:srgbClr val="FFFFCC"/>
            </a:solidFill>
            <a:round/>
            <a:headEnd/>
            <a:tailEnd type="triangle" w="med" len="med"/>
          </a:ln>
          <a:effectLst/>
        </p:spPr>
        <p:txBody>
          <a:bodyPr/>
          <a:lstStyle/>
          <a:p>
            <a:endParaRPr lang="en-US"/>
          </a:p>
        </p:txBody>
      </p:sp>
      <p:sp>
        <p:nvSpPr>
          <p:cNvPr id="33810" name="Text Box 18"/>
          <p:cNvSpPr txBox="1">
            <a:spLocks noChangeArrowheads="1"/>
          </p:cNvSpPr>
          <p:nvPr/>
        </p:nvSpPr>
        <p:spPr bwMode="auto">
          <a:xfrm>
            <a:off x="6477000" y="4343400"/>
            <a:ext cx="850900" cy="366713"/>
          </a:xfrm>
          <a:prstGeom prst="rect">
            <a:avLst/>
          </a:prstGeom>
          <a:noFill/>
          <a:ln w="9525">
            <a:noFill/>
            <a:miter lim="800000"/>
            <a:headEnd/>
            <a:tailEnd/>
          </a:ln>
          <a:effectLst/>
        </p:spPr>
        <p:txBody>
          <a:bodyPr wrap="none">
            <a:spAutoFit/>
          </a:bodyPr>
          <a:lstStyle/>
          <a:p>
            <a:r>
              <a:rPr lang="en-US">
                <a:solidFill>
                  <a:srgbClr val="FFFFCC"/>
                </a:solidFill>
              </a:rPr>
              <a:t>16.2 ft</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p:cNvSpPr>
            <a:spLocks noGrp="1"/>
          </p:cNvSpPr>
          <p:nvPr>
            <p:ph type="sldNum" sz="quarter" idx="4294967295"/>
          </p:nvPr>
        </p:nvSpPr>
        <p:spPr>
          <a:xfrm>
            <a:off x="6553200" y="6245225"/>
            <a:ext cx="2289175" cy="476250"/>
          </a:xfrm>
          <a:prstGeom prst="rect">
            <a:avLst/>
          </a:prstGeom>
        </p:spPr>
        <p:txBody>
          <a:bodyPr/>
          <a:lstStyle/>
          <a:p>
            <a:endParaRPr lang="en-US" dirty="0"/>
          </a:p>
        </p:txBody>
      </p:sp>
      <p:sp>
        <p:nvSpPr>
          <p:cNvPr id="39938" name="Rectangle 2"/>
          <p:cNvSpPr>
            <a:spLocks noGrp="1" noRot="1" noChangeArrowheads="1"/>
          </p:cNvSpPr>
          <p:nvPr>
            <p:ph type="title"/>
          </p:nvPr>
        </p:nvSpPr>
        <p:spPr/>
        <p:txBody>
          <a:bodyPr/>
          <a:lstStyle/>
          <a:p>
            <a:r>
              <a:rPr lang="en-US" dirty="0"/>
              <a:t>Goals of Influenza Planning</a:t>
            </a:r>
          </a:p>
        </p:txBody>
      </p:sp>
      <p:graphicFrame>
        <p:nvGraphicFramePr>
          <p:cNvPr id="8" name="Object 2"/>
          <p:cNvGraphicFramePr>
            <a:graphicFrameLocks noGrp="1" noChangeAspect="1"/>
          </p:cNvGraphicFramePr>
          <p:nvPr>
            <p:ph idx="1"/>
          </p:nvPr>
        </p:nvGraphicFramePr>
        <p:xfrm>
          <a:off x="1143000" y="1600200"/>
          <a:ext cx="7696200" cy="4492625"/>
        </p:xfrm>
        <a:graphic>
          <a:graphicData uri="http://schemas.openxmlformats.org/drawingml/2006/chart">
            <c:chart xmlns:c="http://schemas.openxmlformats.org/drawingml/2006/chart" xmlns:r="http://schemas.openxmlformats.org/officeDocument/2006/relationships" r:id="rId3"/>
          </a:graphicData>
        </a:graphic>
      </p:graphicFrame>
      <p:sp>
        <p:nvSpPr>
          <p:cNvPr id="39940" name="Text Box 4"/>
          <p:cNvSpPr txBox="1">
            <a:spLocks noChangeArrowheads="1"/>
          </p:cNvSpPr>
          <p:nvPr/>
        </p:nvSpPr>
        <p:spPr bwMode="auto">
          <a:xfrm>
            <a:off x="304800" y="3657600"/>
            <a:ext cx="838691" cy="369332"/>
          </a:xfrm>
          <a:prstGeom prst="rect">
            <a:avLst/>
          </a:prstGeom>
          <a:noFill/>
          <a:ln w="9525">
            <a:noFill/>
            <a:miter lim="800000"/>
            <a:headEnd/>
            <a:tailEnd/>
          </a:ln>
          <a:effectLst/>
        </p:spPr>
        <p:txBody>
          <a:bodyPr wrap="none">
            <a:spAutoFit/>
          </a:bodyPr>
          <a:lstStyle/>
          <a:p>
            <a:r>
              <a:rPr lang="en-US" dirty="0">
                <a:solidFill>
                  <a:srgbClr val="002060"/>
                </a:solidFill>
                <a:latin typeface="Arial" pitchFamily="34" charset="0"/>
                <a:cs typeface="Arial" pitchFamily="34" charset="0"/>
              </a:rPr>
              <a:t>Cases</a:t>
            </a:r>
          </a:p>
        </p:txBody>
      </p:sp>
      <p:sp>
        <p:nvSpPr>
          <p:cNvPr id="39941" name="Text Box 5"/>
          <p:cNvSpPr txBox="1">
            <a:spLocks noChangeArrowheads="1"/>
          </p:cNvSpPr>
          <p:nvPr/>
        </p:nvSpPr>
        <p:spPr bwMode="auto">
          <a:xfrm>
            <a:off x="4114800" y="6096000"/>
            <a:ext cx="595035" cy="369332"/>
          </a:xfrm>
          <a:prstGeom prst="rect">
            <a:avLst/>
          </a:prstGeom>
          <a:noFill/>
          <a:ln w="9525">
            <a:noFill/>
            <a:miter lim="800000"/>
            <a:headEnd/>
            <a:tailEnd/>
          </a:ln>
          <a:effectLst/>
        </p:spPr>
        <p:txBody>
          <a:bodyPr wrap="none">
            <a:spAutoFit/>
          </a:bodyPr>
          <a:lstStyle/>
          <a:p>
            <a:r>
              <a:rPr lang="en-US" dirty="0">
                <a:solidFill>
                  <a:schemeClr val="bg1">
                    <a:lumMod val="50000"/>
                  </a:schemeClr>
                </a:solidFill>
                <a:latin typeface="Arial" pitchFamily="34" charset="0"/>
                <a:cs typeface="Arial" pitchFamily="34" charset="0"/>
              </a:rPr>
              <a:t>Day</a:t>
            </a:r>
          </a:p>
        </p:txBody>
      </p:sp>
      <p:sp>
        <p:nvSpPr>
          <p:cNvPr id="39942" name="Text Box 6"/>
          <p:cNvSpPr txBox="1">
            <a:spLocks noChangeArrowheads="1"/>
          </p:cNvSpPr>
          <p:nvPr/>
        </p:nvSpPr>
        <p:spPr bwMode="auto">
          <a:xfrm>
            <a:off x="7223125" y="1631950"/>
            <a:ext cx="1539875" cy="1281113"/>
          </a:xfrm>
          <a:prstGeom prst="rect">
            <a:avLst/>
          </a:prstGeom>
          <a:solidFill>
            <a:srgbClr val="336600"/>
          </a:solidFill>
          <a:ln w="9525">
            <a:noFill/>
            <a:miter lim="800000"/>
            <a:headEnd/>
            <a:tailEnd/>
          </a:ln>
          <a:effectLst/>
        </p:spPr>
        <p:txBody>
          <a:bodyPr wrap="square">
            <a:spAutoFit/>
          </a:bodyPr>
          <a:lstStyle/>
          <a:p>
            <a:r>
              <a:rPr lang="en-US" dirty="0">
                <a:latin typeface="Arial" pitchFamily="34" charset="0"/>
                <a:cs typeface="Arial" pitchFamily="34" charset="0"/>
              </a:rPr>
              <a:t>Goals</a:t>
            </a:r>
          </a:p>
          <a:p>
            <a:pPr>
              <a:buFontTx/>
              <a:buChar char="•"/>
            </a:pPr>
            <a:r>
              <a:rPr lang="en-US" sz="1000" dirty="0">
                <a:latin typeface="Arial" pitchFamily="34" charset="0"/>
                <a:cs typeface="Arial" pitchFamily="34" charset="0"/>
              </a:rPr>
              <a:t>Delay outbreak peak</a:t>
            </a:r>
          </a:p>
          <a:p>
            <a:pPr>
              <a:buFontTx/>
              <a:buChar char="•"/>
            </a:pPr>
            <a:r>
              <a:rPr lang="en-US" sz="1000" dirty="0">
                <a:latin typeface="Arial" pitchFamily="34" charset="0"/>
                <a:cs typeface="Arial" pitchFamily="34" charset="0"/>
              </a:rPr>
              <a:t>Decompress peak burden on hospitals and infrastructure</a:t>
            </a:r>
          </a:p>
          <a:p>
            <a:pPr>
              <a:buFontTx/>
              <a:buChar char="•"/>
            </a:pPr>
            <a:r>
              <a:rPr lang="en-US" sz="1000" dirty="0">
                <a:latin typeface="Arial" pitchFamily="34" charset="0"/>
                <a:cs typeface="Arial" pitchFamily="34" charset="0"/>
              </a:rPr>
              <a:t>Diminish overall cases and health impacts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Rot="1" noChangeArrowheads="1"/>
          </p:cNvSpPr>
          <p:nvPr>
            <p:ph type="title"/>
          </p:nvPr>
        </p:nvSpPr>
        <p:spPr/>
        <p:txBody>
          <a:bodyPr/>
          <a:lstStyle/>
          <a:p>
            <a:r>
              <a:rPr lang="en-US"/>
              <a:t>Isolation</a:t>
            </a:r>
          </a:p>
        </p:txBody>
      </p:sp>
      <p:sp>
        <p:nvSpPr>
          <p:cNvPr id="12291" name="Rectangle 3"/>
          <p:cNvSpPr>
            <a:spLocks noGrp="1" noRot="1" noChangeArrowheads="1"/>
          </p:cNvSpPr>
          <p:nvPr>
            <p:ph type="body" idx="1"/>
          </p:nvPr>
        </p:nvSpPr>
        <p:spPr>
          <a:xfrm>
            <a:off x="381000" y="1447800"/>
            <a:ext cx="8229600" cy="4267200"/>
          </a:xfrm>
        </p:spPr>
        <p:txBody>
          <a:bodyPr/>
          <a:lstStyle/>
          <a:p>
            <a:pPr>
              <a:lnSpc>
                <a:spcPct val="80000"/>
              </a:lnSpc>
            </a:pPr>
            <a:r>
              <a:rPr lang="en-US" sz="2800" dirty="0"/>
              <a:t>From </a:t>
            </a:r>
            <a:r>
              <a:rPr lang="en-US" sz="2800" dirty="0">
                <a:hlinkClick r:id="rId3"/>
              </a:rPr>
              <a:t>www.cdc.gov/h1n1flu/guidance_homecare.htm</a:t>
            </a:r>
            <a:endParaRPr lang="en-US" sz="2800" dirty="0"/>
          </a:p>
          <a:p>
            <a:pPr>
              <a:lnSpc>
                <a:spcPct val="80000"/>
              </a:lnSpc>
            </a:pPr>
            <a:r>
              <a:rPr lang="en-US" sz="2800" dirty="0"/>
              <a:t>Data from 2009</a:t>
            </a:r>
          </a:p>
          <a:p>
            <a:pPr lvl="1">
              <a:lnSpc>
                <a:spcPct val="80000"/>
              </a:lnSpc>
            </a:pPr>
            <a:r>
              <a:rPr lang="en-US" sz="2400" dirty="0"/>
              <a:t>Most fevers lasted 2-4 days</a:t>
            </a:r>
          </a:p>
          <a:p>
            <a:pPr lvl="1">
              <a:lnSpc>
                <a:spcPct val="80000"/>
              </a:lnSpc>
            </a:pPr>
            <a:r>
              <a:rPr lang="en-US" sz="2400" dirty="0"/>
              <a:t>90% of household transmissions occurred within 5 days of onset of symptoms in the 1</a:t>
            </a:r>
            <a:r>
              <a:rPr lang="en-US" sz="2400" baseline="30000" dirty="0"/>
              <a:t>st</a:t>
            </a:r>
            <a:r>
              <a:rPr lang="en-US" sz="2400" dirty="0"/>
              <a:t> case</a:t>
            </a:r>
          </a:p>
          <a:p>
            <a:pPr lvl="1">
              <a:lnSpc>
                <a:spcPct val="80000"/>
              </a:lnSpc>
            </a:pPr>
            <a:r>
              <a:rPr lang="en-US" sz="2400" dirty="0"/>
              <a:t>Requires 3-5 days of isolation (different from the 7 days previously used for influenza).  The rule here is isolation for 24 hours after resolution of the fever without the use of fever-reducing medications.</a:t>
            </a:r>
          </a:p>
          <a:p>
            <a:pPr lvl="1">
              <a:lnSpc>
                <a:spcPct val="80000"/>
              </a:lnSpc>
            </a:pPr>
            <a:r>
              <a:rPr lang="en-US" sz="2400" dirty="0"/>
              <a:t>Consider closing a school or business for a minimum of 5 days which should move the infected into the area of much lower nasal shedding and contagion.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5"/>
          <p:cNvSpPr>
            <a:spLocks noGrp="1"/>
          </p:cNvSpPr>
          <p:nvPr>
            <p:ph type="sldNum" sz="quarter" idx="4294967295"/>
          </p:nvPr>
        </p:nvSpPr>
        <p:spPr>
          <a:xfrm>
            <a:off x="6553200" y="6245225"/>
            <a:ext cx="2289175" cy="476250"/>
          </a:xfrm>
          <a:prstGeom prst="rect">
            <a:avLst/>
          </a:prstGeom>
        </p:spPr>
        <p:txBody>
          <a:bodyPr/>
          <a:lstStyle/>
          <a:p>
            <a:endParaRPr lang="en-US" dirty="0"/>
          </a:p>
        </p:txBody>
      </p:sp>
      <p:sp>
        <p:nvSpPr>
          <p:cNvPr id="81922" name="Rectangle 2"/>
          <p:cNvSpPr>
            <a:spLocks noGrp="1" noRot="1" noChangeArrowheads="1"/>
          </p:cNvSpPr>
          <p:nvPr>
            <p:ph type="title"/>
          </p:nvPr>
        </p:nvSpPr>
        <p:spPr/>
        <p:txBody>
          <a:bodyPr/>
          <a:lstStyle/>
          <a:p>
            <a:r>
              <a:rPr lang="en-US" sz="4000" dirty="0"/>
              <a:t>Stressed Hospital and Clinic Surge</a:t>
            </a:r>
          </a:p>
        </p:txBody>
      </p:sp>
      <p:graphicFrame>
        <p:nvGraphicFramePr>
          <p:cNvPr id="11" name="Object 2"/>
          <p:cNvGraphicFramePr>
            <a:graphicFrameLocks noGrp="1" noChangeAspect="1"/>
          </p:cNvGraphicFramePr>
          <p:nvPr>
            <p:ph idx="1"/>
          </p:nvPr>
        </p:nvGraphicFramePr>
        <p:xfrm>
          <a:off x="0" y="1601788"/>
          <a:ext cx="8842375" cy="4494212"/>
        </p:xfrm>
        <a:graphic>
          <a:graphicData uri="http://schemas.openxmlformats.org/drawingml/2006/chart">
            <c:chart xmlns:c="http://schemas.openxmlformats.org/drawingml/2006/chart" xmlns:r="http://schemas.openxmlformats.org/officeDocument/2006/relationships" r:id="rId3"/>
          </a:graphicData>
        </a:graphic>
      </p:graphicFrame>
      <p:sp>
        <p:nvSpPr>
          <p:cNvPr id="81924" name="Text Box 4"/>
          <p:cNvSpPr txBox="1">
            <a:spLocks noChangeArrowheads="1"/>
          </p:cNvSpPr>
          <p:nvPr/>
        </p:nvSpPr>
        <p:spPr bwMode="auto">
          <a:xfrm>
            <a:off x="0" y="3810000"/>
            <a:ext cx="866775" cy="274638"/>
          </a:xfrm>
          <a:prstGeom prst="rect">
            <a:avLst/>
          </a:prstGeom>
          <a:noFill/>
          <a:ln w="9525">
            <a:noFill/>
            <a:miter lim="800000"/>
            <a:headEnd/>
            <a:tailEnd/>
          </a:ln>
          <a:effectLst/>
        </p:spPr>
        <p:txBody>
          <a:bodyPr wrap="none">
            <a:spAutoFit/>
          </a:bodyPr>
          <a:lstStyle/>
          <a:p>
            <a:r>
              <a:rPr lang="en-US" sz="1200" dirty="0">
                <a:latin typeface="Arial" pitchFamily="34" charset="0"/>
                <a:cs typeface="Arial" pitchFamily="34" charset="0"/>
              </a:rPr>
              <a:t>Hosp / ILI</a:t>
            </a:r>
          </a:p>
        </p:txBody>
      </p:sp>
      <p:sp>
        <p:nvSpPr>
          <p:cNvPr id="81925" name="Text Box 5"/>
          <p:cNvSpPr txBox="1">
            <a:spLocks noChangeArrowheads="1"/>
          </p:cNvSpPr>
          <p:nvPr/>
        </p:nvSpPr>
        <p:spPr bwMode="auto">
          <a:xfrm>
            <a:off x="3962400" y="5867400"/>
            <a:ext cx="1314450" cy="274638"/>
          </a:xfrm>
          <a:prstGeom prst="rect">
            <a:avLst/>
          </a:prstGeom>
          <a:noFill/>
          <a:ln w="9525">
            <a:noFill/>
            <a:miter lim="800000"/>
            <a:headEnd/>
            <a:tailEnd/>
          </a:ln>
          <a:effectLst/>
        </p:spPr>
        <p:txBody>
          <a:bodyPr wrap="none">
            <a:spAutoFit/>
          </a:bodyPr>
          <a:lstStyle/>
          <a:p>
            <a:r>
              <a:rPr lang="en-US" sz="1200" dirty="0">
                <a:latin typeface="Arial" pitchFamily="34" charset="0"/>
                <a:cs typeface="Arial" pitchFamily="34" charset="0"/>
              </a:rPr>
              <a:t>Regional ILI rate</a:t>
            </a:r>
          </a:p>
        </p:txBody>
      </p:sp>
      <p:sp>
        <p:nvSpPr>
          <p:cNvPr id="81926" name="Line 6"/>
          <p:cNvSpPr>
            <a:spLocks noChangeShapeType="1"/>
          </p:cNvSpPr>
          <p:nvPr/>
        </p:nvSpPr>
        <p:spPr bwMode="auto">
          <a:xfrm flipV="1">
            <a:off x="3048000" y="4648200"/>
            <a:ext cx="0" cy="685800"/>
          </a:xfrm>
          <a:prstGeom prst="line">
            <a:avLst/>
          </a:prstGeom>
          <a:noFill/>
          <a:ln w="57150">
            <a:solidFill>
              <a:srgbClr val="FFFF00"/>
            </a:solidFill>
            <a:round/>
            <a:headEnd type="triangle" w="med" len="med"/>
            <a:tailEnd/>
          </a:ln>
          <a:effectLst/>
        </p:spPr>
        <p:txBody>
          <a:bodyPr/>
          <a:lstStyle/>
          <a:p>
            <a:endParaRPr lang="en-US"/>
          </a:p>
        </p:txBody>
      </p:sp>
      <p:sp>
        <p:nvSpPr>
          <p:cNvPr id="81927" name="Text Box 7"/>
          <p:cNvSpPr txBox="1">
            <a:spLocks noChangeArrowheads="1"/>
          </p:cNvSpPr>
          <p:nvPr/>
        </p:nvSpPr>
        <p:spPr bwMode="auto">
          <a:xfrm>
            <a:off x="2667000" y="4343400"/>
            <a:ext cx="701675" cy="738664"/>
          </a:xfrm>
          <a:prstGeom prst="rect">
            <a:avLst/>
          </a:prstGeom>
          <a:solidFill>
            <a:srgbClr val="000000"/>
          </a:solidFill>
          <a:ln w="9525">
            <a:solidFill>
              <a:srgbClr val="FFFF00"/>
            </a:solidFill>
            <a:miter lim="800000"/>
            <a:headEnd/>
            <a:tailEnd/>
          </a:ln>
          <a:effectLst/>
        </p:spPr>
        <p:txBody>
          <a:bodyPr>
            <a:spAutoFit/>
          </a:bodyPr>
          <a:lstStyle/>
          <a:p>
            <a:r>
              <a:rPr lang="en-US" sz="1400" dirty="0"/>
              <a:t>Clinic Caution </a:t>
            </a:r>
            <a:r>
              <a:rPr lang="en-US" sz="1400" dirty="0" smtClean="0"/>
              <a:t>16.5</a:t>
            </a:r>
            <a:endParaRPr lang="en-US" sz="1400" dirty="0"/>
          </a:p>
        </p:txBody>
      </p:sp>
      <p:sp>
        <p:nvSpPr>
          <p:cNvPr id="81928" name="Line 8"/>
          <p:cNvSpPr>
            <a:spLocks noChangeShapeType="1"/>
          </p:cNvSpPr>
          <p:nvPr/>
        </p:nvSpPr>
        <p:spPr bwMode="auto">
          <a:xfrm flipV="1">
            <a:off x="3733800" y="4876800"/>
            <a:ext cx="0" cy="533400"/>
          </a:xfrm>
          <a:prstGeom prst="line">
            <a:avLst/>
          </a:prstGeom>
          <a:noFill/>
          <a:ln w="57150">
            <a:solidFill>
              <a:srgbClr val="FF0000"/>
            </a:solidFill>
            <a:round/>
            <a:headEnd type="triangle" w="med" len="med"/>
            <a:tailEnd/>
          </a:ln>
          <a:effectLst/>
        </p:spPr>
        <p:txBody>
          <a:bodyPr/>
          <a:lstStyle/>
          <a:p>
            <a:endParaRPr lang="en-US"/>
          </a:p>
        </p:txBody>
      </p:sp>
      <p:sp>
        <p:nvSpPr>
          <p:cNvPr id="81929" name="Text Box 9"/>
          <p:cNvSpPr txBox="1">
            <a:spLocks noChangeArrowheads="1"/>
          </p:cNvSpPr>
          <p:nvPr/>
        </p:nvSpPr>
        <p:spPr bwMode="auto">
          <a:xfrm>
            <a:off x="3429000" y="4419600"/>
            <a:ext cx="609600" cy="738664"/>
          </a:xfrm>
          <a:prstGeom prst="rect">
            <a:avLst/>
          </a:prstGeom>
          <a:solidFill>
            <a:srgbClr val="000000"/>
          </a:solidFill>
          <a:ln w="9525">
            <a:solidFill>
              <a:srgbClr val="FF0000"/>
            </a:solidFill>
            <a:miter lim="800000"/>
            <a:headEnd/>
            <a:tailEnd/>
          </a:ln>
          <a:effectLst/>
        </p:spPr>
        <p:txBody>
          <a:bodyPr wrap="square">
            <a:spAutoFit/>
          </a:bodyPr>
          <a:lstStyle/>
          <a:p>
            <a:r>
              <a:rPr lang="en-US" sz="1400" dirty="0"/>
              <a:t>Clinic Crisis </a:t>
            </a:r>
          </a:p>
          <a:p>
            <a:r>
              <a:rPr lang="en-US" sz="1400" dirty="0"/>
              <a:t>21</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5"/>
          <p:cNvSpPr>
            <a:spLocks noGrp="1"/>
          </p:cNvSpPr>
          <p:nvPr>
            <p:ph type="sldNum" sz="quarter" idx="4294967295"/>
          </p:nvPr>
        </p:nvSpPr>
        <p:spPr>
          <a:xfrm>
            <a:off x="6553200" y="6245225"/>
            <a:ext cx="2289175" cy="476250"/>
          </a:xfrm>
          <a:prstGeom prst="rect">
            <a:avLst/>
          </a:prstGeom>
        </p:spPr>
        <p:txBody>
          <a:bodyPr/>
          <a:lstStyle/>
          <a:p>
            <a:endParaRPr lang="en-US" dirty="0"/>
          </a:p>
        </p:txBody>
      </p:sp>
      <p:sp>
        <p:nvSpPr>
          <p:cNvPr id="76804" name="Rectangle 4"/>
          <p:cNvSpPr>
            <a:spLocks noGrp="1" noRot="1" noChangeArrowheads="1"/>
          </p:cNvSpPr>
          <p:nvPr>
            <p:ph type="title"/>
          </p:nvPr>
        </p:nvSpPr>
        <p:spPr>
          <a:xfrm>
            <a:off x="457200" y="457200"/>
            <a:ext cx="8458200" cy="1139825"/>
          </a:xfrm>
        </p:spPr>
        <p:txBody>
          <a:bodyPr/>
          <a:lstStyle/>
          <a:p>
            <a:r>
              <a:rPr lang="en-US" sz="3200" dirty="0"/>
              <a:t>Unstressed Hospital and Clinic Surge</a:t>
            </a:r>
            <a:br>
              <a:rPr lang="en-US" sz="3200" dirty="0"/>
            </a:br>
            <a:r>
              <a:rPr lang="en-US" sz="3200" dirty="0"/>
              <a:t>North Dakota</a:t>
            </a:r>
          </a:p>
        </p:txBody>
      </p:sp>
      <p:graphicFrame>
        <p:nvGraphicFramePr>
          <p:cNvPr id="12" name="Object 2"/>
          <p:cNvGraphicFramePr>
            <a:graphicFrameLocks noGrp="1" noChangeAspect="1"/>
          </p:cNvGraphicFramePr>
          <p:nvPr>
            <p:ph idx="1"/>
          </p:nvPr>
        </p:nvGraphicFramePr>
        <p:xfrm>
          <a:off x="301625" y="1601788"/>
          <a:ext cx="8540750" cy="4494212"/>
        </p:xfrm>
        <a:graphic>
          <a:graphicData uri="http://schemas.openxmlformats.org/drawingml/2006/chart">
            <c:chart xmlns:c="http://schemas.openxmlformats.org/drawingml/2006/chart" xmlns:r="http://schemas.openxmlformats.org/officeDocument/2006/relationships" r:id="rId3"/>
          </a:graphicData>
        </a:graphic>
      </p:graphicFrame>
      <p:sp>
        <p:nvSpPr>
          <p:cNvPr id="76806" name="Text Box 6"/>
          <p:cNvSpPr txBox="1">
            <a:spLocks noChangeArrowheads="1"/>
          </p:cNvSpPr>
          <p:nvPr/>
        </p:nvSpPr>
        <p:spPr bwMode="auto">
          <a:xfrm rot="5400000">
            <a:off x="237331" y="3877469"/>
            <a:ext cx="866775" cy="274638"/>
          </a:xfrm>
          <a:prstGeom prst="rect">
            <a:avLst/>
          </a:prstGeom>
          <a:noFill/>
          <a:ln w="9525">
            <a:noFill/>
            <a:miter lim="800000"/>
            <a:headEnd/>
            <a:tailEnd/>
          </a:ln>
          <a:effectLst/>
        </p:spPr>
        <p:txBody>
          <a:bodyPr wrap="none">
            <a:spAutoFit/>
          </a:bodyPr>
          <a:lstStyle/>
          <a:p>
            <a:r>
              <a:rPr lang="en-US" sz="1200" dirty="0"/>
              <a:t>Hosp / ILI</a:t>
            </a:r>
          </a:p>
        </p:txBody>
      </p:sp>
      <p:sp>
        <p:nvSpPr>
          <p:cNvPr id="76807" name="Text Box 7"/>
          <p:cNvSpPr txBox="1">
            <a:spLocks noChangeArrowheads="1"/>
          </p:cNvSpPr>
          <p:nvPr/>
        </p:nvSpPr>
        <p:spPr bwMode="auto">
          <a:xfrm>
            <a:off x="3200400" y="5867400"/>
            <a:ext cx="1314450" cy="274638"/>
          </a:xfrm>
          <a:prstGeom prst="rect">
            <a:avLst/>
          </a:prstGeom>
          <a:noFill/>
          <a:ln w="9525">
            <a:noFill/>
            <a:miter lim="800000"/>
            <a:headEnd/>
            <a:tailEnd/>
          </a:ln>
          <a:effectLst/>
        </p:spPr>
        <p:txBody>
          <a:bodyPr wrap="none">
            <a:spAutoFit/>
          </a:bodyPr>
          <a:lstStyle/>
          <a:p>
            <a:r>
              <a:rPr lang="en-US" sz="1200"/>
              <a:t>Regional ILI rate</a:t>
            </a:r>
          </a:p>
        </p:txBody>
      </p:sp>
      <p:sp>
        <p:nvSpPr>
          <p:cNvPr id="76810" name="Line 10"/>
          <p:cNvSpPr>
            <a:spLocks noChangeShapeType="1"/>
          </p:cNvSpPr>
          <p:nvPr/>
        </p:nvSpPr>
        <p:spPr bwMode="auto">
          <a:xfrm flipV="1">
            <a:off x="2362200" y="4800600"/>
            <a:ext cx="0" cy="685800"/>
          </a:xfrm>
          <a:prstGeom prst="line">
            <a:avLst/>
          </a:prstGeom>
          <a:noFill/>
          <a:ln w="57150">
            <a:solidFill>
              <a:srgbClr val="FFFF00"/>
            </a:solidFill>
            <a:round/>
            <a:headEnd type="triangle" w="med" len="med"/>
            <a:tailEnd/>
          </a:ln>
          <a:effectLst/>
        </p:spPr>
        <p:txBody>
          <a:bodyPr/>
          <a:lstStyle/>
          <a:p>
            <a:endParaRPr lang="en-US"/>
          </a:p>
        </p:txBody>
      </p:sp>
      <p:sp>
        <p:nvSpPr>
          <p:cNvPr id="76811" name="Text Box 11"/>
          <p:cNvSpPr txBox="1">
            <a:spLocks noChangeArrowheads="1"/>
          </p:cNvSpPr>
          <p:nvPr/>
        </p:nvSpPr>
        <p:spPr bwMode="auto">
          <a:xfrm>
            <a:off x="1905000" y="4419600"/>
            <a:ext cx="762000" cy="738664"/>
          </a:xfrm>
          <a:prstGeom prst="rect">
            <a:avLst/>
          </a:prstGeom>
          <a:solidFill>
            <a:srgbClr val="000000"/>
          </a:solidFill>
          <a:ln w="9525">
            <a:solidFill>
              <a:srgbClr val="FFFF00"/>
            </a:solidFill>
            <a:miter lim="800000"/>
            <a:headEnd/>
            <a:tailEnd/>
          </a:ln>
          <a:effectLst/>
        </p:spPr>
        <p:txBody>
          <a:bodyPr wrap="square">
            <a:spAutoFit/>
          </a:bodyPr>
          <a:lstStyle/>
          <a:p>
            <a:r>
              <a:rPr lang="en-US" sz="1400" dirty="0"/>
              <a:t>Clinic Caution 16.5</a:t>
            </a:r>
          </a:p>
        </p:txBody>
      </p:sp>
      <p:sp>
        <p:nvSpPr>
          <p:cNvPr id="76812" name="Line 12"/>
          <p:cNvSpPr>
            <a:spLocks noChangeShapeType="1"/>
          </p:cNvSpPr>
          <p:nvPr/>
        </p:nvSpPr>
        <p:spPr bwMode="auto">
          <a:xfrm flipV="1">
            <a:off x="2971800" y="4953000"/>
            <a:ext cx="0" cy="533400"/>
          </a:xfrm>
          <a:prstGeom prst="line">
            <a:avLst/>
          </a:prstGeom>
          <a:noFill/>
          <a:ln w="57150">
            <a:solidFill>
              <a:srgbClr val="FF0000"/>
            </a:solidFill>
            <a:round/>
            <a:headEnd type="triangle" w="med" len="med"/>
            <a:tailEnd/>
          </a:ln>
          <a:effectLst/>
        </p:spPr>
        <p:txBody>
          <a:bodyPr/>
          <a:lstStyle/>
          <a:p>
            <a:endParaRPr lang="en-US"/>
          </a:p>
        </p:txBody>
      </p:sp>
      <p:sp>
        <p:nvSpPr>
          <p:cNvPr id="76813" name="Text Box 13"/>
          <p:cNvSpPr txBox="1">
            <a:spLocks noChangeArrowheads="1"/>
          </p:cNvSpPr>
          <p:nvPr/>
        </p:nvSpPr>
        <p:spPr bwMode="auto">
          <a:xfrm>
            <a:off x="2819400" y="4495800"/>
            <a:ext cx="685800" cy="738664"/>
          </a:xfrm>
          <a:prstGeom prst="rect">
            <a:avLst/>
          </a:prstGeom>
          <a:solidFill>
            <a:srgbClr val="000000"/>
          </a:solidFill>
          <a:ln w="9525">
            <a:solidFill>
              <a:srgbClr val="FF0000"/>
            </a:solidFill>
            <a:miter lim="800000"/>
            <a:headEnd/>
            <a:tailEnd/>
          </a:ln>
          <a:effectLst/>
        </p:spPr>
        <p:txBody>
          <a:bodyPr wrap="square">
            <a:spAutoFit/>
          </a:bodyPr>
          <a:lstStyle/>
          <a:p>
            <a:r>
              <a:rPr lang="en-US" sz="1400" dirty="0"/>
              <a:t>Clinic Crisis </a:t>
            </a:r>
          </a:p>
          <a:p>
            <a:r>
              <a:rPr lang="en-US" sz="1400" dirty="0"/>
              <a:t>21</a:t>
            </a:r>
          </a:p>
        </p:txBody>
      </p:sp>
      <p:sp>
        <p:nvSpPr>
          <p:cNvPr id="76814" name="Text Box 14"/>
          <p:cNvSpPr txBox="1">
            <a:spLocks noChangeArrowheads="1"/>
          </p:cNvSpPr>
          <p:nvPr/>
        </p:nvSpPr>
        <p:spPr bwMode="auto">
          <a:xfrm>
            <a:off x="3657600" y="4648200"/>
            <a:ext cx="392113" cy="457200"/>
          </a:xfrm>
          <a:prstGeom prst="rect">
            <a:avLst/>
          </a:prstGeom>
          <a:noFill/>
          <a:ln w="9525">
            <a:noFill/>
            <a:miter lim="800000"/>
            <a:headEnd/>
            <a:tailEnd/>
          </a:ln>
          <a:effectLst/>
        </p:spPr>
        <p:txBody>
          <a:bodyPr wrap="none">
            <a:spAutoFit/>
          </a:bodyPr>
          <a:lstStyle/>
          <a:p>
            <a:r>
              <a:rPr lang="en-US" sz="2400" b="1" dirty="0"/>
              <a:t>X</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76814"/>
                                        </p:tgtEl>
                                        <p:attrNameLst>
                                          <p:attrName>style.visibility</p:attrName>
                                        </p:attrNameLst>
                                      </p:cBhvr>
                                      <p:to>
                                        <p:strVal val="visible"/>
                                      </p:to>
                                    </p:set>
                                    <p:animEffect transition="in" filter="wipe(down)">
                                      <p:cBhvr>
                                        <p:cTn id="7" dur="580">
                                          <p:stCondLst>
                                            <p:cond delay="0"/>
                                          </p:stCondLst>
                                        </p:cTn>
                                        <p:tgtEl>
                                          <p:spTgt spid="76814"/>
                                        </p:tgtEl>
                                      </p:cBhvr>
                                    </p:animEffect>
                                    <p:anim calcmode="lin" valueType="num">
                                      <p:cBhvr>
                                        <p:cTn id="8" dur="1822" tmFilter="0,0; 0.14,0.36; 0.43,0.73; 0.71,0.91; 1.0,1.0">
                                          <p:stCondLst>
                                            <p:cond delay="0"/>
                                          </p:stCondLst>
                                        </p:cTn>
                                        <p:tgtEl>
                                          <p:spTgt spid="7681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681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681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681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6814"/>
                                        </p:tgtEl>
                                        <p:attrNameLst>
                                          <p:attrName>ppt_y</p:attrName>
                                        </p:attrNameLst>
                                      </p:cBhvr>
                                      <p:tavLst>
                                        <p:tav tm="0" fmla="#ppt_y-sin(pi*$)/81">
                                          <p:val>
                                            <p:fltVal val="0"/>
                                          </p:val>
                                        </p:tav>
                                        <p:tav tm="100000">
                                          <p:val>
                                            <p:fltVal val="1"/>
                                          </p:val>
                                        </p:tav>
                                      </p:tavLst>
                                    </p:anim>
                                    <p:animScale>
                                      <p:cBhvr>
                                        <p:cTn id="13" dur="26">
                                          <p:stCondLst>
                                            <p:cond delay="650"/>
                                          </p:stCondLst>
                                        </p:cTn>
                                        <p:tgtEl>
                                          <p:spTgt spid="76814"/>
                                        </p:tgtEl>
                                      </p:cBhvr>
                                      <p:to x="100000" y="60000"/>
                                    </p:animScale>
                                    <p:animScale>
                                      <p:cBhvr>
                                        <p:cTn id="14" dur="166" decel="50000">
                                          <p:stCondLst>
                                            <p:cond delay="676"/>
                                          </p:stCondLst>
                                        </p:cTn>
                                        <p:tgtEl>
                                          <p:spTgt spid="76814"/>
                                        </p:tgtEl>
                                      </p:cBhvr>
                                      <p:to x="100000" y="100000"/>
                                    </p:animScale>
                                    <p:animScale>
                                      <p:cBhvr>
                                        <p:cTn id="15" dur="26">
                                          <p:stCondLst>
                                            <p:cond delay="1312"/>
                                          </p:stCondLst>
                                        </p:cTn>
                                        <p:tgtEl>
                                          <p:spTgt spid="76814"/>
                                        </p:tgtEl>
                                      </p:cBhvr>
                                      <p:to x="100000" y="80000"/>
                                    </p:animScale>
                                    <p:animScale>
                                      <p:cBhvr>
                                        <p:cTn id="16" dur="166" decel="50000">
                                          <p:stCondLst>
                                            <p:cond delay="1338"/>
                                          </p:stCondLst>
                                        </p:cTn>
                                        <p:tgtEl>
                                          <p:spTgt spid="76814"/>
                                        </p:tgtEl>
                                      </p:cBhvr>
                                      <p:to x="100000" y="100000"/>
                                    </p:animScale>
                                    <p:animScale>
                                      <p:cBhvr>
                                        <p:cTn id="17" dur="26">
                                          <p:stCondLst>
                                            <p:cond delay="1642"/>
                                          </p:stCondLst>
                                        </p:cTn>
                                        <p:tgtEl>
                                          <p:spTgt spid="76814"/>
                                        </p:tgtEl>
                                      </p:cBhvr>
                                      <p:to x="100000" y="90000"/>
                                    </p:animScale>
                                    <p:animScale>
                                      <p:cBhvr>
                                        <p:cTn id="18" dur="166" decel="50000">
                                          <p:stCondLst>
                                            <p:cond delay="1668"/>
                                          </p:stCondLst>
                                        </p:cTn>
                                        <p:tgtEl>
                                          <p:spTgt spid="76814"/>
                                        </p:tgtEl>
                                      </p:cBhvr>
                                      <p:to x="100000" y="100000"/>
                                    </p:animScale>
                                    <p:animScale>
                                      <p:cBhvr>
                                        <p:cTn id="19" dur="26">
                                          <p:stCondLst>
                                            <p:cond delay="1808"/>
                                          </p:stCondLst>
                                        </p:cTn>
                                        <p:tgtEl>
                                          <p:spTgt spid="76814"/>
                                        </p:tgtEl>
                                      </p:cBhvr>
                                      <p:to x="100000" y="95000"/>
                                    </p:animScale>
                                    <p:animScale>
                                      <p:cBhvr>
                                        <p:cTn id="20" dur="166" decel="50000">
                                          <p:stCondLst>
                                            <p:cond delay="1834"/>
                                          </p:stCondLst>
                                        </p:cTn>
                                        <p:tgtEl>
                                          <p:spTgt spid="768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1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57"/>
          <p:cNvSpPr>
            <a:spLocks noGrp="1" noChangeArrowheads="1"/>
          </p:cNvSpPr>
          <p:nvPr>
            <p:ph type="sldNum" sz="quarter" idx="4294967295"/>
          </p:nvPr>
        </p:nvSpPr>
        <p:spPr>
          <a:xfrm>
            <a:off x="6553200" y="6248400"/>
            <a:ext cx="2286000" cy="457200"/>
          </a:xfrm>
          <a:prstGeom prst="rect">
            <a:avLst/>
          </a:prstGeom>
        </p:spPr>
        <p:txBody>
          <a:bodyPr/>
          <a:lstStyle/>
          <a:p>
            <a:endParaRPr lang="en-US" dirty="0"/>
          </a:p>
        </p:txBody>
      </p:sp>
      <p:sp>
        <p:nvSpPr>
          <p:cNvPr id="2050" name="Rectangle 2"/>
          <p:cNvSpPr>
            <a:spLocks noGrp="1" noChangeArrowheads="1"/>
          </p:cNvSpPr>
          <p:nvPr>
            <p:ph type="ctrTitle"/>
          </p:nvPr>
        </p:nvSpPr>
        <p:spPr>
          <a:xfrm>
            <a:off x="533400" y="1752600"/>
            <a:ext cx="8001000" cy="1736725"/>
          </a:xfrm>
        </p:spPr>
        <p:txBody>
          <a:bodyPr/>
          <a:lstStyle/>
          <a:p>
            <a:r>
              <a:rPr lang="en-US" dirty="0"/>
              <a:t>Expected Response Roles</a:t>
            </a:r>
          </a:p>
        </p:txBody>
      </p:sp>
      <p:sp>
        <p:nvSpPr>
          <p:cNvPr id="2051" name="Rectangle 3"/>
          <p:cNvSpPr>
            <a:spLocks noGrp="1" noChangeArrowheads="1"/>
          </p:cNvSpPr>
          <p:nvPr>
            <p:ph type="subTitle" idx="1"/>
          </p:nvPr>
        </p:nvSpPr>
        <p:spPr/>
        <p:txBody>
          <a:bodyPr/>
          <a:lstStyle/>
          <a:p>
            <a:r>
              <a:rPr lang="en-US" dirty="0" smtClean="0"/>
              <a:t>Tim Wiedrich, MS</a:t>
            </a:r>
          </a:p>
          <a:p>
            <a:r>
              <a:rPr lang="en-US" dirty="0" smtClean="0"/>
              <a:t>Emergency Preparedness and Response</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t>Epidemiology</a:t>
            </a:r>
            <a:endParaRPr lang="en-US" dirty="0"/>
          </a:p>
        </p:txBody>
      </p:sp>
      <p:graphicFrame>
        <p:nvGraphicFramePr>
          <p:cNvPr id="8" name="Content Placeholder 7"/>
          <p:cNvGraphicFramePr>
            <a:graphicFrameLocks noGrp="1"/>
          </p:cNvGraphicFramePr>
          <p:nvPr>
            <p:ph idx="1"/>
          </p:nvPr>
        </p:nvGraphicFramePr>
        <p:xfrm>
          <a:off x="457200" y="1600200"/>
          <a:ext cx="8229600" cy="2966720"/>
        </p:xfrm>
        <a:graphic>
          <a:graphicData uri="http://schemas.openxmlformats.org/drawingml/2006/table">
            <a:tbl>
              <a:tblPr firstRow="1" bandRow="1">
                <a:tableStyleId>{5C22544A-7EE6-4342-B048-85BDC9FD1C3A}</a:tableStyleId>
              </a:tblPr>
              <a:tblGrid>
                <a:gridCol w="4038600"/>
                <a:gridCol w="1447800"/>
                <a:gridCol w="1600200"/>
                <a:gridCol w="1143000"/>
              </a:tblGrid>
              <a:tr h="370840">
                <a:tc>
                  <a:txBody>
                    <a:bodyPr/>
                    <a:lstStyle/>
                    <a:p>
                      <a:pPr marL="0" marR="0" algn="ctr">
                        <a:spcBef>
                          <a:spcPts val="0"/>
                        </a:spcBef>
                        <a:spcAft>
                          <a:spcPts val="0"/>
                        </a:spcAft>
                      </a:pPr>
                      <a:endParaRPr lang="en-US" sz="1200" dirty="0">
                        <a:latin typeface="Times New Roman"/>
                        <a:ea typeface="Times New Roman"/>
                      </a:endParaRPr>
                    </a:p>
                    <a:p>
                      <a:pPr marL="0" marR="0" algn="ctr">
                        <a:spcBef>
                          <a:spcPts val="0"/>
                        </a:spcBef>
                        <a:spcAft>
                          <a:spcPts val="0"/>
                        </a:spcAft>
                      </a:pPr>
                      <a:r>
                        <a:rPr lang="en-US" sz="1200" b="1" dirty="0">
                          <a:latin typeface="Times New Roman"/>
                          <a:ea typeface="Times New Roman"/>
                        </a:rPr>
                        <a:t>TASK</a:t>
                      </a:r>
                      <a:endParaRPr lang="en-US" sz="1200" dirty="0">
                        <a:latin typeface="Times New Roman"/>
                        <a:ea typeface="Times New Roman"/>
                      </a:endParaRPr>
                    </a:p>
                  </a:txBody>
                  <a:tcPr marL="68580" marR="68580" marT="0" marB="0"/>
                </a:tc>
                <a:tc>
                  <a:txBody>
                    <a:bodyPr/>
                    <a:lstStyle/>
                    <a:p>
                      <a:pPr marL="0" marR="0" algn="ctr">
                        <a:spcBef>
                          <a:spcPts val="0"/>
                        </a:spcBef>
                        <a:spcAft>
                          <a:spcPts val="0"/>
                        </a:spcAft>
                      </a:pPr>
                      <a:endParaRPr lang="en-US" sz="1200" dirty="0">
                        <a:latin typeface="Times New Roman"/>
                        <a:ea typeface="Times New Roman"/>
                      </a:endParaRPr>
                    </a:p>
                    <a:p>
                      <a:pPr marL="0" marR="0" algn="ctr">
                        <a:spcBef>
                          <a:spcPts val="0"/>
                        </a:spcBef>
                        <a:spcAft>
                          <a:spcPts val="0"/>
                        </a:spcAft>
                      </a:pPr>
                      <a:r>
                        <a:rPr lang="en-US" sz="1100" b="1" dirty="0">
                          <a:latin typeface="Times New Roman"/>
                          <a:ea typeface="Times New Roman"/>
                        </a:rPr>
                        <a:t>STATE</a:t>
                      </a:r>
                      <a:endParaRPr lang="en-US" sz="1200" dirty="0">
                        <a:latin typeface="Times New Roman"/>
                        <a:ea typeface="Times New Roman"/>
                      </a:endParaRPr>
                    </a:p>
                  </a:txBody>
                  <a:tcPr marL="68580" marR="68580" marT="0" marB="0"/>
                </a:tc>
                <a:tc>
                  <a:txBody>
                    <a:bodyPr/>
                    <a:lstStyle/>
                    <a:p>
                      <a:pPr marL="0" marR="0" algn="ctr">
                        <a:spcBef>
                          <a:spcPts val="0"/>
                        </a:spcBef>
                        <a:spcAft>
                          <a:spcPts val="0"/>
                        </a:spcAft>
                      </a:pPr>
                      <a:endParaRPr lang="en-US" sz="1200">
                        <a:latin typeface="Times New Roman"/>
                        <a:ea typeface="Times New Roman"/>
                      </a:endParaRPr>
                    </a:p>
                    <a:p>
                      <a:pPr marL="0" marR="0" algn="ctr">
                        <a:spcBef>
                          <a:spcPts val="0"/>
                        </a:spcBef>
                        <a:spcAft>
                          <a:spcPts val="0"/>
                        </a:spcAft>
                      </a:pPr>
                      <a:r>
                        <a:rPr lang="en-US" sz="1100" b="1">
                          <a:latin typeface="Times New Roman"/>
                          <a:ea typeface="Times New Roman"/>
                        </a:rPr>
                        <a:t>LOCAL</a:t>
                      </a:r>
                      <a:endParaRPr lang="en-US" sz="1200">
                        <a:latin typeface="Times New Roman"/>
                        <a:ea typeface="Times New Roman"/>
                      </a:endParaRPr>
                    </a:p>
                  </a:txBody>
                  <a:tcPr marL="68580" marR="68580" marT="0" marB="0"/>
                </a:tc>
                <a:tc>
                  <a:txBody>
                    <a:bodyPr/>
                    <a:lstStyle/>
                    <a:p>
                      <a:pPr marL="0" marR="0" algn="ctr">
                        <a:spcBef>
                          <a:spcPts val="0"/>
                        </a:spcBef>
                        <a:spcAft>
                          <a:spcPts val="0"/>
                        </a:spcAft>
                      </a:pPr>
                      <a:endParaRPr lang="en-US" sz="1200" dirty="0">
                        <a:latin typeface="Times New Roman"/>
                        <a:ea typeface="Times New Roman"/>
                      </a:endParaRPr>
                    </a:p>
                    <a:p>
                      <a:pPr marL="0" marR="0" algn="ctr">
                        <a:spcBef>
                          <a:spcPts val="0"/>
                        </a:spcBef>
                        <a:spcAft>
                          <a:spcPts val="0"/>
                        </a:spcAft>
                      </a:pPr>
                      <a:r>
                        <a:rPr lang="en-US" sz="1100" b="1" dirty="0">
                          <a:latin typeface="Times New Roman"/>
                          <a:ea typeface="Times New Roman"/>
                        </a:rPr>
                        <a:t>TRIBAL</a:t>
                      </a:r>
                      <a:endParaRPr lang="en-US" sz="1200" dirty="0">
                        <a:latin typeface="Times New Roman"/>
                        <a:ea typeface="Times New Roman"/>
                      </a:endParaRPr>
                    </a:p>
                  </a:txBody>
                  <a:tcPr marL="68580" marR="68580" marT="0" marB="0"/>
                </a:tc>
              </a:tr>
              <a:tr h="370840">
                <a:tc>
                  <a:txBody>
                    <a:bodyPr/>
                    <a:lstStyle/>
                    <a:p>
                      <a:pPr marL="0" marR="0" algn="r">
                        <a:spcBef>
                          <a:spcPts val="0"/>
                        </a:spcBef>
                        <a:spcAft>
                          <a:spcPts val="0"/>
                        </a:spcAft>
                      </a:pPr>
                      <a:r>
                        <a:rPr lang="en-US" sz="2000" dirty="0" smtClean="0">
                          <a:latin typeface="Times New Roman"/>
                          <a:ea typeface="Times New Roman"/>
                        </a:rPr>
                        <a:t>Surveillance</a:t>
                      </a:r>
                      <a:endParaRPr lang="en-US" sz="2000" dirty="0">
                        <a:latin typeface="Times New Roman"/>
                        <a:ea typeface="Times New Roman"/>
                      </a:endParaRPr>
                    </a:p>
                  </a:txBody>
                  <a:tcPr marL="68580" marR="68580" marT="0" marB="0"/>
                </a:tc>
                <a:tc>
                  <a:txBody>
                    <a:bodyPr/>
                    <a:lstStyle/>
                    <a:p>
                      <a:pPr marL="0" marR="0" algn="ctr">
                        <a:spcBef>
                          <a:spcPts val="0"/>
                        </a:spcBef>
                        <a:spcAft>
                          <a:spcPts val="0"/>
                        </a:spcAft>
                      </a:pPr>
                      <a:r>
                        <a:rPr lang="en-US" sz="1200" dirty="0" smtClean="0">
                          <a:latin typeface="Times New Roman"/>
                          <a:ea typeface="Times New Roman"/>
                        </a:rPr>
                        <a:t>Primary</a:t>
                      </a:r>
                      <a:endParaRPr lang="en-US" sz="1200" dirty="0">
                        <a:latin typeface="Times New Roman"/>
                        <a:ea typeface="Times New Roman"/>
                      </a:endParaRPr>
                    </a:p>
                  </a:txBody>
                  <a:tcPr marL="68580" marR="68580" marT="0" marB="0"/>
                </a:tc>
                <a:tc>
                  <a:txBody>
                    <a:bodyPr/>
                    <a:lstStyle/>
                    <a:p>
                      <a:pPr marL="0" marR="0" algn="ctr">
                        <a:spcBef>
                          <a:spcPts val="0"/>
                        </a:spcBef>
                        <a:spcAft>
                          <a:spcPts val="0"/>
                        </a:spcAft>
                      </a:pPr>
                      <a:r>
                        <a:rPr lang="en-US" sz="1200" dirty="0" smtClean="0">
                          <a:latin typeface="Times New Roman"/>
                          <a:ea typeface="Times New Roman"/>
                        </a:rPr>
                        <a:t>Secondary</a:t>
                      </a:r>
                      <a:endParaRPr lang="en-US" sz="1200" dirty="0">
                        <a:latin typeface="Times New Roman"/>
                        <a:ea typeface="Times New Roman"/>
                      </a:endParaRPr>
                    </a:p>
                  </a:txBody>
                  <a:tcPr marL="68580" marR="68580" marT="0" marB="0"/>
                </a:tc>
                <a:tc>
                  <a:txBody>
                    <a:bodyPr/>
                    <a:lstStyle/>
                    <a:p>
                      <a:pPr marL="0" marR="0" algn="ctr">
                        <a:spcBef>
                          <a:spcPts val="0"/>
                        </a:spcBef>
                        <a:spcAft>
                          <a:spcPts val="0"/>
                        </a:spcAft>
                      </a:pPr>
                      <a:r>
                        <a:rPr lang="en-US" sz="1200" smtClean="0">
                          <a:latin typeface="Times New Roman"/>
                          <a:ea typeface="Times New Roman"/>
                        </a:rPr>
                        <a:t>None</a:t>
                      </a:r>
                      <a:endParaRPr lang="en-US" sz="1200" dirty="0">
                        <a:latin typeface="Times New Roman"/>
                        <a:ea typeface="Times New Roman"/>
                      </a:endParaRPr>
                    </a:p>
                  </a:txBody>
                  <a:tcPr marL="68580" marR="68580" marT="0" marB="0"/>
                </a:tc>
              </a:tr>
              <a:tr h="370840">
                <a:tc>
                  <a:txBody>
                    <a:bodyPr/>
                    <a:lstStyle/>
                    <a:p>
                      <a:pPr marL="0" marR="0" algn="r">
                        <a:spcBef>
                          <a:spcPts val="0"/>
                        </a:spcBef>
                        <a:spcAft>
                          <a:spcPts val="0"/>
                        </a:spcAft>
                      </a:pPr>
                      <a:r>
                        <a:rPr lang="en-US" sz="2000" dirty="0" smtClean="0">
                          <a:latin typeface="Times New Roman"/>
                          <a:ea typeface="Times New Roman"/>
                        </a:rPr>
                        <a:t>Case </a:t>
                      </a:r>
                      <a:r>
                        <a:rPr lang="en-US" sz="2000" dirty="0">
                          <a:latin typeface="Times New Roman"/>
                          <a:ea typeface="Times New Roman"/>
                        </a:rPr>
                        <a:t>identification and tracking</a:t>
                      </a:r>
                    </a:p>
                  </a:txBody>
                  <a:tcPr marL="68580" marR="68580" marT="0" marB="0"/>
                </a:tc>
                <a:tc>
                  <a:txBody>
                    <a:bodyPr/>
                    <a:lstStyle/>
                    <a:p>
                      <a:pPr marL="0" marR="0" algn="ctr">
                        <a:spcBef>
                          <a:spcPts val="0"/>
                        </a:spcBef>
                        <a:spcAft>
                          <a:spcPts val="0"/>
                        </a:spcAft>
                      </a:pPr>
                      <a:r>
                        <a:rPr lang="en-US" sz="1200" dirty="0" smtClean="0">
                          <a:latin typeface="Times New Roman"/>
                          <a:ea typeface="Times New Roman"/>
                        </a:rPr>
                        <a:t>Primary</a:t>
                      </a:r>
                      <a:endParaRPr lang="en-US" sz="1200" dirty="0">
                        <a:latin typeface="Times New Roman"/>
                        <a:ea typeface="Times New Roman"/>
                      </a:endParaRPr>
                    </a:p>
                  </a:txBody>
                  <a:tcPr marL="68580" marR="68580" marT="0" marB="0"/>
                </a:tc>
                <a:tc>
                  <a:txBody>
                    <a:bodyPr/>
                    <a:lstStyle/>
                    <a:p>
                      <a:pPr marL="0" marR="0" algn="ctr">
                        <a:spcBef>
                          <a:spcPts val="0"/>
                        </a:spcBef>
                        <a:spcAft>
                          <a:spcPts val="0"/>
                        </a:spcAft>
                      </a:pPr>
                      <a:r>
                        <a:rPr lang="en-US" sz="1200" smtClean="0">
                          <a:latin typeface="Times New Roman"/>
                          <a:ea typeface="Times New Roman"/>
                        </a:rPr>
                        <a:t>Secondary</a:t>
                      </a:r>
                      <a:endParaRPr lang="en-US" sz="1200" dirty="0">
                        <a:latin typeface="Times New Roman"/>
                        <a:ea typeface="Times New Roman"/>
                      </a:endParaRPr>
                    </a:p>
                  </a:txBody>
                  <a:tcPr marL="68580" marR="68580" marT="0" marB="0"/>
                </a:tc>
                <a:tc>
                  <a:txBody>
                    <a:bodyPr/>
                    <a:lstStyle/>
                    <a:p>
                      <a:pPr marL="0" marR="0" algn="ctr">
                        <a:spcBef>
                          <a:spcPts val="0"/>
                        </a:spcBef>
                        <a:spcAft>
                          <a:spcPts val="0"/>
                        </a:spcAft>
                      </a:pPr>
                      <a:r>
                        <a:rPr lang="en-US" sz="1200" smtClean="0">
                          <a:latin typeface="Times New Roman"/>
                          <a:ea typeface="Times New Roman"/>
                        </a:rPr>
                        <a:t>None</a:t>
                      </a:r>
                      <a:endParaRPr lang="en-US" sz="1200" dirty="0">
                        <a:latin typeface="Times New Roman"/>
                        <a:ea typeface="Times New Roman"/>
                      </a:endParaRPr>
                    </a:p>
                  </a:txBody>
                  <a:tcPr marL="68580" marR="68580" marT="0" marB="0"/>
                </a:tc>
              </a:tr>
              <a:tr h="370840">
                <a:tc>
                  <a:txBody>
                    <a:bodyPr/>
                    <a:lstStyle/>
                    <a:p>
                      <a:pPr marL="0" marR="0" algn="r">
                        <a:spcBef>
                          <a:spcPts val="0"/>
                        </a:spcBef>
                        <a:spcAft>
                          <a:spcPts val="0"/>
                        </a:spcAft>
                      </a:pPr>
                      <a:r>
                        <a:rPr lang="en-US" sz="2000" dirty="0" smtClean="0">
                          <a:latin typeface="Times New Roman"/>
                          <a:ea typeface="Times New Roman"/>
                        </a:rPr>
                        <a:t>Diagnosis </a:t>
                      </a:r>
                      <a:r>
                        <a:rPr lang="en-US" sz="2000" dirty="0">
                          <a:latin typeface="Times New Roman"/>
                          <a:ea typeface="Times New Roman"/>
                        </a:rPr>
                        <a:t>confirmation</a:t>
                      </a:r>
                    </a:p>
                  </a:txBody>
                  <a:tcPr marL="68580" marR="68580" marT="0" marB="0"/>
                </a:tc>
                <a:tc>
                  <a:txBody>
                    <a:bodyPr/>
                    <a:lstStyle/>
                    <a:p>
                      <a:pPr marL="0" marR="0" algn="ctr">
                        <a:spcBef>
                          <a:spcPts val="0"/>
                        </a:spcBef>
                        <a:spcAft>
                          <a:spcPts val="0"/>
                        </a:spcAft>
                      </a:pPr>
                      <a:r>
                        <a:rPr lang="en-US" sz="1200" smtClean="0">
                          <a:latin typeface="Times New Roman"/>
                          <a:ea typeface="Times New Roman"/>
                        </a:rPr>
                        <a:t>Primary</a:t>
                      </a:r>
                      <a:endParaRPr lang="en-US" sz="1200" dirty="0">
                        <a:latin typeface="Times New Roman"/>
                        <a:ea typeface="Times New Roman"/>
                      </a:endParaRPr>
                    </a:p>
                  </a:txBody>
                  <a:tcPr marL="68580" marR="68580" marT="0" marB="0"/>
                </a:tc>
                <a:tc>
                  <a:txBody>
                    <a:bodyPr/>
                    <a:lstStyle/>
                    <a:p>
                      <a:pPr marL="0" marR="0" algn="ctr">
                        <a:spcBef>
                          <a:spcPts val="0"/>
                        </a:spcBef>
                        <a:spcAft>
                          <a:spcPts val="0"/>
                        </a:spcAft>
                      </a:pPr>
                      <a:r>
                        <a:rPr lang="en-US" sz="1200" smtClean="0">
                          <a:latin typeface="Times New Roman"/>
                          <a:ea typeface="Times New Roman"/>
                        </a:rPr>
                        <a:t>Secondary</a:t>
                      </a:r>
                      <a:endParaRPr lang="en-US" sz="1200" dirty="0">
                        <a:latin typeface="Times New Roman"/>
                        <a:ea typeface="Times New Roman"/>
                      </a:endParaRPr>
                    </a:p>
                  </a:txBody>
                  <a:tcPr marL="68580" marR="68580" marT="0" marB="0"/>
                </a:tc>
                <a:tc>
                  <a:txBody>
                    <a:bodyPr/>
                    <a:lstStyle/>
                    <a:p>
                      <a:pPr marL="0" marR="0" algn="ctr">
                        <a:spcBef>
                          <a:spcPts val="0"/>
                        </a:spcBef>
                        <a:spcAft>
                          <a:spcPts val="0"/>
                        </a:spcAft>
                      </a:pPr>
                      <a:r>
                        <a:rPr lang="en-US" sz="1200" smtClean="0">
                          <a:latin typeface="Times New Roman"/>
                          <a:ea typeface="Times New Roman"/>
                        </a:rPr>
                        <a:t>None</a:t>
                      </a:r>
                      <a:endParaRPr lang="en-US" sz="1200" dirty="0">
                        <a:latin typeface="Times New Roman"/>
                        <a:ea typeface="Times New Roman"/>
                      </a:endParaRPr>
                    </a:p>
                  </a:txBody>
                  <a:tcPr marL="68580" marR="68580" marT="0" marB="0"/>
                </a:tc>
              </a:tr>
              <a:tr h="370840">
                <a:tc>
                  <a:txBody>
                    <a:bodyPr/>
                    <a:lstStyle/>
                    <a:p>
                      <a:pPr marL="0" marR="0" algn="r">
                        <a:spcBef>
                          <a:spcPts val="0"/>
                        </a:spcBef>
                        <a:spcAft>
                          <a:spcPts val="0"/>
                        </a:spcAft>
                      </a:pPr>
                      <a:r>
                        <a:rPr lang="en-US" sz="2000" dirty="0" smtClean="0">
                          <a:latin typeface="Times New Roman"/>
                          <a:ea typeface="Times New Roman"/>
                        </a:rPr>
                        <a:t>Disease </a:t>
                      </a:r>
                      <a:r>
                        <a:rPr lang="en-US" sz="2000" dirty="0">
                          <a:latin typeface="Times New Roman"/>
                          <a:ea typeface="Times New Roman"/>
                        </a:rPr>
                        <a:t>control recommendations</a:t>
                      </a:r>
                    </a:p>
                  </a:txBody>
                  <a:tcPr marL="68580" marR="68580" marT="0" marB="0"/>
                </a:tc>
                <a:tc>
                  <a:txBody>
                    <a:bodyPr/>
                    <a:lstStyle/>
                    <a:p>
                      <a:pPr marL="0" marR="0" algn="ctr">
                        <a:spcBef>
                          <a:spcPts val="0"/>
                        </a:spcBef>
                        <a:spcAft>
                          <a:spcPts val="0"/>
                        </a:spcAft>
                      </a:pPr>
                      <a:r>
                        <a:rPr lang="en-US" sz="1200" smtClean="0">
                          <a:latin typeface="Times New Roman"/>
                          <a:ea typeface="Times New Roman"/>
                        </a:rPr>
                        <a:t>Primary</a:t>
                      </a:r>
                      <a:endParaRPr lang="en-US" sz="1200" dirty="0">
                        <a:latin typeface="Times New Roman"/>
                        <a:ea typeface="Times New Roman"/>
                      </a:endParaRPr>
                    </a:p>
                  </a:txBody>
                  <a:tcPr marL="68580" marR="68580" marT="0" marB="0"/>
                </a:tc>
                <a:tc>
                  <a:txBody>
                    <a:bodyPr/>
                    <a:lstStyle/>
                    <a:p>
                      <a:pPr marL="0" marR="0" algn="ctr">
                        <a:spcBef>
                          <a:spcPts val="0"/>
                        </a:spcBef>
                        <a:spcAft>
                          <a:spcPts val="0"/>
                        </a:spcAft>
                      </a:pPr>
                      <a:r>
                        <a:rPr lang="en-US" sz="1200" smtClean="0">
                          <a:latin typeface="Times New Roman"/>
                          <a:ea typeface="Times New Roman"/>
                        </a:rPr>
                        <a:t>Secondary</a:t>
                      </a:r>
                      <a:endParaRPr lang="en-US" sz="1200" dirty="0">
                        <a:latin typeface="Times New Roman"/>
                        <a:ea typeface="Times New Roman"/>
                      </a:endParaRPr>
                    </a:p>
                  </a:txBody>
                  <a:tcPr marL="68580" marR="68580" marT="0" marB="0"/>
                </a:tc>
                <a:tc>
                  <a:txBody>
                    <a:bodyPr/>
                    <a:lstStyle/>
                    <a:p>
                      <a:pPr marL="0" marR="0" algn="ctr">
                        <a:spcBef>
                          <a:spcPts val="0"/>
                        </a:spcBef>
                        <a:spcAft>
                          <a:spcPts val="0"/>
                        </a:spcAft>
                      </a:pPr>
                      <a:r>
                        <a:rPr lang="en-US" sz="1200" smtClean="0">
                          <a:latin typeface="Times New Roman"/>
                          <a:ea typeface="Times New Roman"/>
                        </a:rPr>
                        <a:t>None</a:t>
                      </a:r>
                      <a:endParaRPr lang="en-US" sz="1200" dirty="0">
                        <a:latin typeface="Times New Roman"/>
                        <a:ea typeface="Times New Roman"/>
                      </a:endParaRPr>
                    </a:p>
                  </a:txBody>
                  <a:tcPr marL="68580" marR="68580" marT="0" marB="0"/>
                </a:tc>
              </a:tr>
              <a:tr h="370840">
                <a:tc>
                  <a:txBody>
                    <a:bodyPr/>
                    <a:lstStyle/>
                    <a:p>
                      <a:pPr marL="0" marR="0" algn="r">
                        <a:spcBef>
                          <a:spcPts val="0"/>
                        </a:spcBef>
                        <a:spcAft>
                          <a:spcPts val="0"/>
                        </a:spcAft>
                      </a:pPr>
                      <a:r>
                        <a:rPr lang="en-US" sz="2000" dirty="0" smtClean="0">
                          <a:latin typeface="Times New Roman"/>
                          <a:ea typeface="Times New Roman"/>
                        </a:rPr>
                        <a:t>Disease </a:t>
                      </a:r>
                      <a:r>
                        <a:rPr lang="en-US" sz="2000" dirty="0">
                          <a:latin typeface="Times New Roman"/>
                          <a:ea typeface="Times New Roman"/>
                        </a:rPr>
                        <a:t>tracking</a:t>
                      </a:r>
                    </a:p>
                  </a:txBody>
                  <a:tcPr marL="68580" marR="68580" marT="0" marB="0"/>
                </a:tc>
                <a:tc>
                  <a:txBody>
                    <a:bodyPr/>
                    <a:lstStyle/>
                    <a:p>
                      <a:pPr marL="0" marR="0" algn="ctr">
                        <a:spcBef>
                          <a:spcPts val="0"/>
                        </a:spcBef>
                        <a:spcAft>
                          <a:spcPts val="0"/>
                        </a:spcAft>
                      </a:pPr>
                      <a:r>
                        <a:rPr lang="en-US" sz="1200" smtClean="0">
                          <a:latin typeface="Times New Roman"/>
                          <a:ea typeface="Times New Roman"/>
                        </a:rPr>
                        <a:t>Primary</a:t>
                      </a:r>
                      <a:endParaRPr lang="en-US" sz="1200" dirty="0">
                        <a:latin typeface="Times New Roman"/>
                        <a:ea typeface="Times New Roman"/>
                      </a:endParaRPr>
                    </a:p>
                  </a:txBody>
                  <a:tcPr marL="68580" marR="68580" marT="0" marB="0"/>
                </a:tc>
                <a:tc>
                  <a:txBody>
                    <a:bodyPr/>
                    <a:lstStyle/>
                    <a:p>
                      <a:pPr marL="0" marR="0" algn="ctr">
                        <a:spcBef>
                          <a:spcPts val="0"/>
                        </a:spcBef>
                        <a:spcAft>
                          <a:spcPts val="0"/>
                        </a:spcAft>
                      </a:pPr>
                      <a:r>
                        <a:rPr lang="en-US" sz="1200" dirty="0" smtClean="0">
                          <a:latin typeface="Times New Roman"/>
                          <a:ea typeface="Times New Roman"/>
                        </a:rPr>
                        <a:t>Secondary</a:t>
                      </a:r>
                      <a:endParaRPr lang="en-US" sz="1200" dirty="0">
                        <a:latin typeface="Times New Roman"/>
                        <a:ea typeface="Times New Roman"/>
                      </a:endParaRPr>
                    </a:p>
                  </a:txBody>
                  <a:tcPr marL="68580" marR="68580" marT="0" marB="0"/>
                </a:tc>
                <a:tc>
                  <a:txBody>
                    <a:bodyPr/>
                    <a:lstStyle/>
                    <a:p>
                      <a:pPr marL="0" marR="0" algn="ctr">
                        <a:spcBef>
                          <a:spcPts val="0"/>
                        </a:spcBef>
                        <a:spcAft>
                          <a:spcPts val="0"/>
                        </a:spcAft>
                      </a:pPr>
                      <a:r>
                        <a:rPr lang="en-US" sz="1200" smtClean="0">
                          <a:latin typeface="Times New Roman"/>
                          <a:ea typeface="Times New Roman"/>
                        </a:rPr>
                        <a:t>None</a:t>
                      </a:r>
                      <a:endParaRPr lang="en-US" sz="1200" dirty="0">
                        <a:latin typeface="Times New Roman"/>
                        <a:ea typeface="Times New Roman"/>
                      </a:endParaRPr>
                    </a:p>
                  </a:txBody>
                  <a:tcPr marL="68580" marR="68580" marT="0" marB="0"/>
                </a:tc>
              </a:tr>
              <a:tr h="370840">
                <a:tc>
                  <a:txBody>
                    <a:bodyPr/>
                    <a:lstStyle/>
                    <a:p>
                      <a:pPr marL="0" marR="0" algn="r">
                        <a:spcBef>
                          <a:spcPts val="0"/>
                        </a:spcBef>
                        <a:spcAft>
                          <a:spcPts val="0"/>
                        </a:spcAft>
                      </a:pPr>
                      <a:r>
                        <a:rPr lang="en-US" sz="2000" dirty="0" smtClean="0">
                          <a:latin typeface="Times New Roman"/>
                          <a:ea typeface="Times New Roman"/>
                        </a:rPr>
                        <a:t>Laboratory </a:t>
                      </a:r>
                      <a:r>
                        <a:rPr lang="en-US" sz="2000" dirty="0">
                          <a:latin typeface="Times New Roman"/>
                          <a:ea typeface="Times New Roman"/>
                        </a:rPr>
                        <a:t>testing</a:t>
                      </a:r>
                    </a:p>
                  </a:txBody>
                  <a:tcPr marL="68580" marR="68580" marT="0" marB="0"/>
                </a:tc>
                <a:tc>
                  <a:txBody>
                    <a:bodyPr/>
                    <a:lstStyle/>
                    <a:p>
                      <a:pPr marL="0" marR="0" algn="ctr">
                        <a:spcBef>
                          <a:spcPts val="0"/>
                        </a:spcBef>
                        <a:spcAft>
                          <a:spcPts val="0"/>
                        </a:spcAft>
                      </a:pPr>
                      <a:r>
                        <a:rPr lang="en-US" sz="1200" smtClean="0">
                          <a:latin typeface="Times New Roman"/>
                          <a:ea typeface="Times New Roman"/>
                        </a:rPr>
                        <a:t>Primary</a:t>
                      </a:r>
                      <a:endParaRPr lang="en-US" sz="1200" dirty="0">
                        <a:latin typeface="Times New Roman"/>
                        <a:ea typeface="Times New Roman"/>
                      </a:endParaRPr>
                    </a:p>
                  </a:txBody>
                  <a:tcPr marL="68580" marR="68580" marT="0" marB="0"/>
                </a:tc>
                <a:tc>
                  <a:txBody>
                    <a:bodyPr/>
                    <a:lstStyle/>
                    <a:p>
                      <a:pPr marL="0" marR="0" algn="ctr">
                        <a:spcBef>
                          <a:spcPts val="0"/>
                        </a:spcBef>
                        <a:spcAft>
                          <a:spcPts val="0"/>
                        </a:spcAft>
                      </a:pPr>
                      <a:r>
                        <a:rPr lang="en-US" sz="1200" dirty="0" smtClean="0">
                          <a:latin typeface="Times New Roman"/>
                          <a:ea typeface="Times New Roman"/>
                        </a:rPr>
                        <a:t>None</a:t>
                      </a:r>
                      <a:endParaRPr lang="en-US" sz="1200" dirty="0">
                        <a:latin typeface="Times New Roman"/>
                        <a:ea typeface="Times New Roman"/>
                      </a:endParaRPr>
                    </a:p>
                  </a:txBody>
                  <a:tcPr marL="68580" marR="68580" marT="0" marB="0"/>
                </a:tc>
                <a:tc>
                  <a:txBody>
                    <a:bodyPr/>
                    <a:lstStyle/>
                    <a:p>
                      <a:pPr marL="0" marR="0" algn="ctr">
                        <a:spcBef>
                          <a:spcPts val="0"/>
                        </a:spcBef>
                        <a:spcAft>
                          <a:spcPts val="0"/>
                        </a:spcAft>
                      </a:pPr>
                      <a:r>
                        <a:rPr lang="en-US" sz="1200" smtClean="0">
                          <a:latin typeface="Times New Roman"/>
                          <a:ea typeface="Times New Roman"/>
                        </a:rPr>
                        <a:t>None</a:t>
                      </a:r>
                      <a:endParaRPr lang="en-US" sz="1200" dirty="0">
                        <a:latin typeface="Times New Roman"/>
                        <a:ea typeface="Times New Roman"/>
                      </a:endParaRPr>
                    </a:p>
                  </a:txBody>
                  <a:tcPr marL="68580" marR="68580" marT="0" marB="0"/>
                </a:tc>
              </a:tr>
              <a:tr h="370840">
                <a:tc>
                  <a:txBody>
                    <a:bodyPr/>
                    <a:lstStyle/>
                    <a:p>
                      <a:pPr marL="0" marR="0" algn="r">
                        <a:spcBef>
                          <a:spcPts val="0"/>
                        </a:spcBef>
                        <a:spcAft>
                          <a:spcPts val="0"/>
                        </a:spcAft>
                      </a:pPr>
                      <a:r>
                        <a:rPr lang="en-US" sz="2000" dirty="0" smtClean="0">
                          <a:latin typeface="Times New Roman"/>
                          <a:ea typeface="Times New Roman"/>
                        </a:rPr>
                        <a:t>Alerting</a:t>
                      </a:r>
                      <a:endParaRPr lang="en-US" sz="2000" dirty="0">
                        <a:latin typeface="Times New Roman"/>
                        <a:ea typeface="Times New Roman"/>
                      </a:endParaRPr>
                    </a:p>
                  </a:txBody>
                  <a:tcPr marL="68580" marR="68580" marT="0" marB="0"/>
                </a:tc>
                <a:tc>
                  <a:txBody>
                    <a:bodyPr/>
                    <a:lstStyle/>
                    <a:p>
                      <a:pPr marL="0" marR="0" algn="ctr">
                        <a:spcBef>
                          <a:spcPts val="0"/>
                        </a:spcBef>
                        <a:spcAft>
                          <a:spcPts val="0"/>
                        </a:spcAft>
                      </a:pPr>
                      <a:r>
                        <a:rPr lang="en-US" sz="1200" dirty="0" smtClean="0">
                          <a:latin typeface="Times New Roman"/>
                          <a:ea typeface="Times New Roman"/>
                        </a:rPr>
                        <a:t>Primary</a:t>
                      </a:r>
                      <a:endParaRPr lang="en-US" sz="1200" dirty="0">
                        <a:latin typeface="Times New Roman"/>
                        <a:ea typeface="Times New Roman"/>
                      </a:endParaRPr>
                    </a:p>
                  </a:txBody>
                  <a:tcPr marL="68580" marR="68580" marT="0" marB="0"/>
                </a:tc>
                <a:tc>
                  <a:txBody>
                    <a:bodyPr/>
                    <a:lstStyle/>
                    <a:p>
                      <a:pPr marL="0" marR="0" algn="ctr">
                        <a:spcBef>
                          <a:spcPts val="0"/>
                        </a:spcBef>
                        <a:spcAft>
                          <a:spcPts val="0"/>
                        </a:spcAft>
                      </a:pPr>
                      <a:r>
                        <a:rPr lang="en-US" sz="1200" dirty="0" smtClean="0">
                          <a:latin typeface="Times New Roman"/>
                          <a:ea typeface="Times New Roman"/>
                        </a:rPr>
                        <a:t>Primary</a:t>
                      </a:r>
                      <a:endParaRPr lang="en-US" sz="1200" dirty="0">
                        <a:latin typeface="Times New Roman"/>
                        <a:ea typeface="Times New Roman"/>
                      </a:endParaRPr>
                    </a:p>
                  </a:txBody>
                  <a:tcPr marL="68580" marR="68580" marT="0" marB="0"/>
                </a:tc>
                <a:tc>
                  <a:txBody>
                    <a:bodyPr/>
                    <a:lstStyle/>
                    <a:p>
                      <a:pPr marL="0" marR="0" algn="ctr">
                        <a:spcBef>
                          <a:spcPts val="0"/>
                        </a:spcBef>
                        <a:spcAft>
                          <a:spcPts val="0"/>
                        </a:spcAft>
                      </a:pPr>
                      <a:r>
                        <a:rPr lang="en-US" sz="1200" dirty="0" smtClean="0">
                          <a:latin typeface="Times New Roman"/>
                          <a:ea typeface="Times New Roman"/>
                        </a:rPr>
                        <a:t>None</a:t>
                      </a:r>
                      <a:endParaRPr lang="en-US" sz="1200" dirty="0">
                        <a:latin typeface="Times New Roman"/>
                        <a:ea typeface="Times New Roman"/>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57"/>
          <p:cNvSpPr>
            <a:spLocks noGrp="1" noChangeArrowheads="1"/>
          </p:cNvSpPr>
          <p:nvPr>
            <p:ph type="sldNum" sz="quarter" idx="4294967295"/>
          </p:nvPr>
        </p:nvSpPr>
        <p:spPr>
          <a:xfrm>
            <a:off x="6553200" y="6248400"/>
            <a:ext cx="2286000" cy="457200"/>
          </a:xfrm>
          <a:prstGeom prst="rect">
            <a:avLst/>
          </a:prstGeom>
        </p:spPr>
        <p:txBody>
          <a:bodyPr/>
          <a:lstStyle/>
          <a:p>
            <a:endParaRPr lang="en-US" dirty="0"/>
          </a:p>
        </p:txBody>
      </p:sp>
      <p:sp>
        <p:nvSpPr>
          <p:cNvPr id="2050" name="Rectangle 2"/>
          <p:cNvSpPr>
            <a:spLocks noGrp="1" noChangeArrowheads="1"/>
          </p:cNvSpPr>
          <p:nvPr>
            <p:ph type="ctrTitle"/>
          </p:nvPr>
        </p:nvSpPr>
        <p:spPr/>
        <p:txBody>
          <a:bodyPr/>
          <a:lstStyle/>
          <a:p>
            <a:r>
              <a:rPr lang="en-US" dirty="0" smtClean="0"/>
              <a:t>Purpose of the Meeting</a:t>
            </a:r>
            <a:endParaRPr lang="en-US" dirty="0"/>
          </a:p>
        </p:txBody>
      </p:sp>
      <p:sp>
        <p:nvSpPr>
          <p:cNvPr id="2051" name="Rectangle 3"/>
          <p:cNvSpPr>
            <a:spLocks noGrp="1" noChangeArrowheads="1"/>
          </p:cNvSpPr>
          <p:nvPr>
            <p:ph type="subTitle" idx="1"/>
          </p:nvPr>
        </p:nvSpPr>
        <p:spPr/>
        <p:txBody>
          <a:bodyPr/>
          <a:lstStyle/>
          <a:p>
            <a:r>
              <a:rPr lang="en-US"/>
              <a:t>Terry L Dwelle MD MPHTM CPH FAAP</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Isolation and </a:t>
            </a:r>
            <a:r>
              <a:rPr lang="en-US" b="1" dirty="0" smtClean="0"/>
              <a:t>Quarantine </a:t>
            </a:r>
            <a:endParaRPr lang="en-US" dirty="0"/>
          </a:p>
        </p:txBody>
      </p:sp>
      <p:graphicFrame>
        <p:nvGraphicFramePr>
          <p:cNvPr id="4" name="Content Placeholder 3"/>
          <p:cNvGraphicFramePr>
            <a:graphicFrameLocks noGrp="1"/>
          </p:cNvGraphicFramePr>
          <p:nvPr>
            <p:ph idx="1"/>
          </p:nvPr>
        </p:nvGraphicFramePr>
        <p:xfrm>
          <a:off x="457200" y="1600200"/>
          <a:ext cx="8229600" cy="2235200"/>
        </p:xfrm>
        <a:graphic>
          <a:graphicData uri="http://schemas.openxmlformats.org/drawingml/2006/table">
            <a:tbl>
              <a:tblPr firstRow="1" bandRow="1">
                <a:tableStyleId>{5C22544A-7EE6-4342-B048-85BDC9FD1C3A}</a:tableStyleId>
              </a:tblPr>
              <a:tblGrid>
                <a:gridCol w="4038600"/>
                <a:gridCol w="1524000"/>
                <a:gridCol w="1371600"/>
                <a:gridCol w="1295400"/>
              </a:tblGrid>
              <a:tr h="381000">
                <a:tc>
                  <a:txBody>
                    <a:bodyPr/>
                    <a:lstStyle/>
                    <a:p>
                      <a:pPr marL="0" marR="0" algn="ctr">
                        <a:spcBef>
                          <a:spcPts val="0"/>
                        </a:spcBef>
                        <a:spcAft>
                          <a:spcPts val="0"/>
                        </a:spcAft>
                      </a:pPr>
                      <a:endParaRPr lang="en-US" sz="1200" dirty="0">
                        <a:latin typeface="Times New Roman"/>
                        <a:ea typeface="Times New Roman"/>
                      </a:endParaRPr>
                    </a:p>
                    <a:p>
                      <a:pPr marL="0" marR="0" algn="ctr">
                        <a:spcBef>
                          <a:spcPts val="0"/>
                        </a:spcBef>
                        <a:spcAft>
                          <a:spcPts val="0"/>
                        </a:spcAft>
                      </a:pPr>
                      <a:r>
                        <a:rPr lang="en-US" sz="1200" b="1" dirty="0">
                          <a:latin typeface="Times New Roman"/>
                          <a:ea typeface="Times New Roman"/>
                        </a:rPr>
                        <a:t>TASK</a:t>
                      </a:r>
                      <a:endParaRPr lang="en-US" sz="1200" dirty="0">
                        <a:latin typeface="Times New Roman"/>
                        <a:ea typeface="Times New Roman"/>
                      </a:endParaRPr>
                    </a:p>
                  </a:txBody>
                  <a:tcPr marL="68580" marR="68580" marT="0" marB="0"/>
                </a:tc>
                <a:tc>
                  <a:txBody>
                    <a:bodyPr/>
                    <a:lstStyle/>
                    <a:p>
                      <a:pPr marL="0" marR="0" algn="ctr">
                        <a:spcBef>
                          <a:spcPts val="0"/>
                        </a:spcBef>
                        <a:spcAft>
                          <a:spcPts val="0"/>
                        </a:spcAft>
                      </a:pPr>
                      <a:endParaRPr lang="en-US" sz="1200" dirty="0">
                        <a:latin typeface="Times New Roman"/>
                        <a:ea typeface="Times New Roman"/>
                      </a:endParaRPr>
                    </a:p>
                    <a:p>
                      <a:pPr marL="0" marR="0" algn="ctr">
                        <a:spcBef>
                          <a:spcPts val="0"/>
                        </a:spcBef>
                        <a:spcAft>
                          <a:spcPts val="0"/>
                        </a:spcAft>
                      </a:pPr>
                      <a:r>
                        <a:rPr lang="en-US" sz="1100" b="1" dirty="0">
                          <a:latin typeface="Times New Roman"/>
                          <a:ea typeface="Times New Roman"/>
                        </a:rPr>
                        <a:t>STATE</a:t>
                      </a:r>
                      <a:endParaRPr lang="en-US" sz="1200" dirty="0">
                        <a:latin typeface="Times New Roman"/>
                        <a:ea typeface="Times New Roman"/>
                      </a:endParaRPr>
                    </a:p>
                  </a:txBody>
                  <a:tcPr marL="68580" marR="68580" marT="0" marB="0"/>
                </a:tc>
                <a:tc>
                  <a:txBody>
                    <a:bodyPr/>
                    <a:lstStyle/>
                    <a:p>
                      <a:pPr marL="0" marR="0" algn="ctr">
                        <a:spcBef>
                          <a:spcPts val="0"/>
                        </a:spcBef>
                        <a:spcAft>
                          <a:spcPts val="0"/>
                        </a:spcAft>
                      </a:pPr>
                      <a:endParaRPr lang="en-US" sz="1200" dirty="0">
                        <a:latin typeface="Times New Roman"/>
                        <a:ea typeface="Times New Roman"/>
                      </a:endParaRPr>
                    </a:p>
                    <a:p>
                      <a:pPr marL="0" marR="0" algn="ctr">
                        <a:spcBef>
                          <a:spcPts val="0"/>
                        </a:spcBef>
                        <a:spcAft>
                          <a:spcPts val="0"/>
                        </a:spcAft>
                      </a:pPr>
                      <a:r>
                        <a:rPr lang="en-US" sz="1100" b="1" dirty="0">
                          <a:latin typeface="Times New Roman"/>
                          <a:ea typeface="Times New Roman"/>
                        </a:rPr>
                        <a:t>LOCAL</a:t>
                      </a:r>
                      <a:endParaRPr lang="en-US" sz="1200" dirty="0">
                        <a:latin typeface="Times New Roman"/>
                        <a:ea typeface="Times New Roman"/>
                      </a:endParaRPr>
                    </a:p>
                  </a:txBody>
                  <a:tcPr marL="68580" marR="68580" marT="0" marB="0"/>
                </a:tc>
                <a:tc>
                  <a:txBody>
                    <a:bodyPr/>
                    <a:lstStyle/>
                    <a:p>
                      <a:pPr marL="0" marR="0" algn="ctr">
                        <a:spcBef>
                          <a:spcPts val="0"/>
                        </a:spcBef>
                        <a:spcAft>
                          <a:spcPts val="0"/>
                        </a:spcAft>
                      </a:pPr>
                      <a:endParaRPr lang="en-US" sz="1200" dirty="0">
                        <a:latin typeface="Times New Roman"/>
                        <a:ea typeface="Times New Roman"/>
                      </a:endParaRPr>
                    </a:p>
                    <a:p>
                      <a:pPr marL="0" marR="0" algn="ctr">
                        <a:spcBef>
                          <a:spcPts val="0"/>
                        </a:spcBef>
                        <a:spcAft>
                          <a:spcPts val="0"/>
                        </a:spcAft>
                      </a:pPr>
                      <a:r>
                        <a:rPr lang="en-US" sz="1100" b="1" dirty="0">
                          <a:latin typeface="Times New Roman"/>
                          <a:ea typeface="Times New Roman"/>
                        </a:rPr>
                        <a:t>TRIBAL</a:t>
                      </a:r>
                      <a:endParaRPr lang="en-US" sz="1200" dirty="0">
                        <a:latin typeface="Times New Roman"/>
                        <a:ea typeface="Times New Roman"/>
                      </a:endParaRPr>
                    </a:p>
                  </a:txBody>
                  <a:tcPr marL="68580" marR="68580" marT="0" marB="0"/>
                </a:tc>
              </a:tr>
              <a:tr h="370840">
                <a:tc>
                  <a:txBody>
                    <a:bodyPr/>
                    <a:lstStyle/>
                    <a:p>
                      <a:pPr marL="0" marR="0" algn="r">
                        <a:spcBef>
                          <a:spcPts val="0"/>
                        </a:spcBef>
                        <a:spcAft>
                          <a:spcPts val="0"/>
                        </a:spcAft>
                      </a:pPr>
                      <a:r>
                        <a:rPr lang="en-US" sz="2000" dirty="0" smtClean="0">
                          <a:latin typeface="Times New Roman"/>
                          <a:ea typeface="Times New Roman"/>
                        </a:rPr>
                        <a:t>Implementation</a:t>
                      </a:r>
                      <a:endParaRPr lang="en-US" sz="2000" dirty="0">
                        <a:latin typeface="Times New Roman"/>
                        <a:ea typeface="Times New Roman"/>
                      </a:endParaRPr>
                    </a:p>
                  </a:txBody>
                  <a:tcPr marL="68580" marR="68580" marT="0" marB="0"/>
                </a:tc>
                <a:tc>
                  <a:txBody>
                    <a:bodyPr/>
                    <a:lstStyle/>
                    <a:p>
                      <a:pPr marL="0" marR="0" algn="ctr">
                        <a:spcBef>
                          <a:spcPts val="0"/>
                        </a:spcBef>
                        <a:spcAft>
                          <a:spcPts val="0"/>
                        </a:spcAft>
                      </a:pPr>
                      <a:r>
                        <a:rPr lang="en-US" sz="1200" smtClean="0">
                          <a:latin typeface="Times New Roman"/>
                          <a:ea typeface="Times New Roman"/>
                        </a:rPr>
                        <a:t>Secondary</a:t>
                      </a:r>
                      <a:endParaRPr lang="en-US" sz="1200" dirty="0">
                        <a:latin typeface="Times New Roman"/>
                        <a:ea typeface="Times New Roman"/>
                      </a:endParaRPr>
                    </a:p>
                  </a:txBody>
                  <a:tcPr marL="68580" marR="68580" marT="0" marB="0"/>
                </a:tc>
                <a:tc>
                  <a:txBody>
                    <a:bodyPr/>
                    <a:lstStyle/>
                    <a:p>
                      <a:pPr marL="0" marR="0" algn="ctr">
                        <a:spcBef>
                          <a:spcPts val="0"/>
                        </a:spcBef>
                        <a:spcAft>
                          <a:spcPts val="0"/>
                        </a:spcAft>
                      </a:pPr>
                      <a:r>
                        <a:rPr lang="en-US" sz="1200" smtClean="0">
                          <a:latin typeface="Times New Roman"/>
                          <a:ea typeface="Times New Roman"/>
                        </a:rPr>
                        <a:t>Primary</a:t>
                      </a:r>
                      <a:endParaRPr lang="en-US" sz="1200" dirty="0">
                        <a:latin typeface="Times New Roman"/>
                        <a:ea typeface="Times New Roman"/>
                      </a:endParaRPr>
                    </a:p>
                  </a:txBody>
                  <a:tcPr marL="68580" marR="68580" marT="0" marB="0"/>
                </a:tc>
                <a:tc>
                  <a:txBody>
                    <a:bodyPr/>
                    <a:lstStyle/>
                    <a:p>
                      <a:pPr marL="0" marR="0" algn="ctr">
                        <a:spcBef>
                          <a:spcPts val="0"/>
                        </a:spcBef>
                        <a:spcAft>
                          <a:spcPts val="0"/>
                        </a:spcAft>
                      </a:pPr>
                      <a:r>
                        <a:rPr lang="en-US" sz="1200" smtClean="0">
                          <a:latin typeface="Times New Roman"/>
                          <a:ea typeface="Times New Roman"/>
                        </a:rPr>
                        <a:t>Primary</a:t>
                      </a:r>
                      <a:endParaRPr lang="en-US" sz="1200" dirty="0">
                        <a:latin typeface="Times New Roman"/>
                        <a:ea typeface="Times New Roman"/>
                      </a:endParaRPr>
                    </a:p>
                  </a:txBody>
                  <a:tcPr marL="68580" marR="68580" marT="0" marB="0"/>
                </a:tc>
              </a:tr>
              <a:tr h="370840">
                <a:tc>
                  <a:txBody>
                    <a:bodyPr/>
                    <a:lstStyle/>
                    <a:p>
                      <a:pPr marL="0" marR="0" algn="r">
                        <a:spcBef>
                          <a:spcPts val="0"/>
                        </a:spcBef>
                        <a:spcAft>
                          <a:spcPts val="0"/>
                        </a:spcAft>
                      </a:pPr>
                      <a:r>
                        <a:rPr lang="en-US" sz="2000" dirty="0" smtClean="0">
                          <a:latin typeface="Times New Roman"/>
                          <a:ea typeface="Times New Roman"/>
                        </a:rPr>
                        <a:t>Monitoring</a:t>
                      </a:r>
                      <a:endParaRPr lang="en-US" sz="2000" dirty="0">
                        <a:latin typeface="Times New Roman"/>
                        <a:ea typeface="Times New Roman"/>
                      </a:endParaRPr>
                    </a:p>
                  </a:txBody>
                  <a:tcPr marL="68580" marR="68580" marT="0" marB="0"/>
                </a:tc>
                <a:tc>
                  <a:txBody>
                    <a:bodyPr/>
                    <a:lstStyle/>
                    <a:p>
                      <a:pPr marL="0" marR="0" algn="ctr">
                        <a:spcBef>
                          <a:spcPts val="0"/>
                        </a:spcBef>
                        <a:spcAft>
                          <a:spcPts val="0"/>
                        </a:spcAft>
                      </a:pPr>
                      <a:r>
                        <a:rPr lang="en-US" sz="1200" smtClean="0">
                          <a:latin typeface="Times New Roman"/>
                          <a:ea typeface="Times New Roman"/>
                        </a:rPr>
                        <a:t>Secondary</a:t>
                      </a:r>
                      <a:endParaRPr lang="en-US" sz="1200" dirty="0">
                        <a:latin typeface="Times New Roman"/>
                        <a:ea typeface="Times New Roman"/>
                      </a:endParaRPr>
                    </a:p>
                  </a:txBody>
                  <a:tcPr marL="68580" marR="68580" marT="0" marB="0"/>
                </a:tc>
                <a:tc>
                  <a:txBody>
                    <a:bodyPr/>
                    <a:lstStyle/>
                    <a:p>
                      <a:pPr marL="0" marR="0" algn="ctr">
                        <a:spcBef>
                          <a:spcPts val="0"/>
                        </a:spcBef>
                        <a:spcAft>
                          <a:spcPts val="0"/>
                        </a:spcAft>
                      </a:pPr>
                      <a:r>
                        <a:rPr lang="en-US" sz="1200" smtClean="0">
                          <a:latin typeface="Times New Roman"/>
                          <a:ea typeface="Times New Roman"/>
                        </a:rPr>
                        <a:t>Primary</a:t>
                      </a:r>
                      <a:endParaRPr lang="en-US" sz="1200" dirty="0">
                        <a:latin typeface="Times New Roman"/>
                        <a:ea typeface="Times New Roman"/>
                      </a:endParaRPr>
                    </a:p>
                  </a:txBody>
                  <a:tcPr marL="68580" marR="68580" marT="0" marB="0"/>
                </a:tc>
                <a:tc>
                  <a:txBody>
                    <a:bodyPr/>
                    <a:lstStyle/>
                    <a:p>
                      <a:pPr marL="0" marR="0" algn="ctr">
                        <a:spcBef>
                          <a:spcPts val="0"/>
                        </a:spcBef>
                        <a:spcAft>
                          <a:spcPts val="0"/>
                        </a:spcAft>
                      </a:pPr>
                      <a:r>
                        <a:rPr lang="en-US" sz="1200" smtClean="0">
                          <a:latin typeface="Times New Roman"/>
                          <a:ea typeface="Times New Roman"/>
                        </a:rPr>
                        <a:t>Primary</a:t>
                      </a:r>
                      <a:endParaRPr lang="en-US" sz="1200" dirty="0">
                        <a:latin typeface="Times New Roman"/>
                        <a:ea typeface="Times New Roman"/>
                      </a:endParaRPr>
                    </a:p>
                  </a:txBody>
                  <a:tcPr marL="68580" marR="68580" marT="0" marB="0"/>
                </a:tc>
              </a:tr>
              <a:tr h="370840">
                <a:tc>
                  <a:txBody>
                    <a:bodyPr/>
                    <a:lstStyle/>
                    <a:p>
                      <a:pPr marL="0" marR="0" algn="r">
                        <a:spcBef>
                          <a:spcPts val="0"/>
                        </a:spcBef>
                        <a:spcAft>
                          <a:spcPts val="0"/>
                        </a:spcAft>
                      </a:pPr>
                      <a:r>
                        <a:rPr lang="en-US" sz="2000" dirty="0" smtClean="0">
                          <a:latin typeface="Times New Roman"/>
                          <a:ea typeface="Times New Roman"/>
                        </a:rPr>
                        <a:t>Social </a:t>
                      </a:r>
                      <a:r>
                        <a:rPr lang="en-US" sz="2000" dirty="0">
                          <a:latin typeface="Times New Roman"/>
                          <a:ea typeface="Times New Roman"/>
                        </a:rPr>
                        <a:t>need tracking</a:t>
                      </a:r>
                    </a:p>
                  </a:txBody>
                  <a:tcPr marL="68580" marR="68580" marT="0" marB="0"/>
                </a:tc>
                <a:tc>
                  <a:txBody>
                    <a:bodyPr/>
                    <a:lstStyle/>
                    <a:p>
                      <a:pPr marL="0" marR="0" algn="ctr">
                        <a:spcBef>
                          <a:spcPts val="0"/>
                        </a:spcBef>
                        <a:spcAft>
                          <a:spcPts val="0"/>
                        </a:spcAft>
                      </a:pPr>
                      <a:r>
                        <a:rPr lang="en-US" sz="1200" smtClean="0">
                          <a:latin typeface="Times New Roman"/>
                          <a:ea typeface="Times New Roman"/>
                        </a:rPr>
                        <a:t>Secondary</a:t>
                      </a:r>
                      <a:endParaRPr lang="en-US" sz="1200" dirty="0">
                        <a:latin typeface="Times New Roman"/>
                        <a:ea typeface="Times New Roman"/>
                      </a:endParaRPr>
                    </a:p>
                  </a:txBody>
                  <a:tcPr marL="68580" marR="68580" marT="0" marB="0"/>
                </a:tc>
                <a:tc>
                  <a:txBody>
                    <a:bodyPr/>
                    <a:lstStyle/>
                    <a:p>
                      <a:pPr marL="0" marR="0" algn="ctr">
                        <a:spcBef>
                          <a:spcPts val="0"/>
                        </a:spcBef>
                        <a:spcAft>
                          <a:spcPts val="0"/>
                        </a:spcAft>
                      </a:pPr>
                      <a:r>
                        <a:rPr lang="en-US" sz="1200" smtClean="0">
                          <a:latin typeface="Times New Roman"/>
                          <a:ea typeface="Times New Roman"/>
                        </a:rPr>
                        <a:t>Primary</a:t>
                      </a:r>
                      <a:endParaRPr lang="en-US" sz="1200" dirty="0">
                        <a:latin typeface="Times New Roman"/>
                        <a:ea typeface="Times New Roman"/>
                      </a:endParaRPr>
                    </a:p>
                  </a:txBody>
                  <a:tcPr marL="68580" marR="68580" marT="0" marB="0"/>
                </a:tc>
                <a:tc>
                  <a:txBody>
                    <a:bodyPr/>
                    <a:lstStyle/>
                    <a:p>
                      <a:pPr marL="0" marR="0" algn="ctr">
                        <a:spcBef>
                          <a:spcPts val="0"/>
                        </a:spcBef>
                        <a:spcAft>
                          <a:spcPts val="0"/>
                        </a:spcAft>
                      </a:pPr>
                      <a:r>
                        <a:rPr lang="en-US" sz="1200" smtClean="0">
                          <a:latin typeface="Times New Roman"/>
                          <a:ea typeface="Times New Roman"/>
                        </a:rPr>
                        <a:t>Primary</a:t>
                      </a:r>
                      <a:endParaRPr lang="en-US" sz="1200" dirty="0">
                        <a:latin typeface="Times New Roman"/>
                        <a:ea typeface="Times New Roman"/>
                      </a:endParaRPr>
                    </a:p>
                  </a:txBody>
                  <a:tcPr marL="68580" marR="68580" marT="0" marB="0"/>
                </a:tc>
              </a:tr>
              <a:tr h="370840">
                <a:tc>
                  <a:txBody>
                    <a:bodyPr/>
                    <a:lstStyle/>
                    <a:p>
                      <a:pPr marL="0" marR="0" algn="r">
                        <a:spcBef>
                          <a:spcPts val="0"/>
                        </a:spcBef>
                        <a:spcAft>
                          <a:spcPts val="0"/>
                        </a:spcAft>
                      </a:pPr>
                      <a:r>
                        <a:rPr lang="en-US" sz="2000" dirty="0" smtClean="0">
                          <a:latin typeface="Times New Roman"/>
                          <a:ea typeface="Times New Roman"/>
                        </a:rPr>
                        <a:t>Social </a:t>
                      </a:r>
                      <a:r>
                        <a:rPr lang="en-US" sz="2000" dirty="0">
                          <a:latin typeface="Times New Roman"/>
                          <a:ea typeface="Times New Roman"/>
                        </a:rPr>
                        <a:t>needs met</a:t>
                      </a:r>
                    </a:p>
                  </a:txBody>
                  <a:tcPr marL="68580" marR="68580" marT="0" marB="0"/>
                </a:tc>
                <a:tc>
                  <a:txBody>
                    <a:bodyPr/>
                    <a:lstStyle/>
                    <a:p>
                      <a:pPr marL="0" marR="0" algn="ctr">
                        <a:spcBef>
                          <a:spcPts val="0"/>
                        </a:spcBef>
                        <a:spcAft>
                          <a:spcPts val="0"/>
                        </a:spcAft>
                      </a:pPr>
                      <a:r>
                        <a:rPr lang="en-US" sz="1200" smtClean="0">
                          <a:latin typeface="Times New Roman"/>
                          <a:ea typeface="Times New Roman"/>
                        </a:rPr>
                        <a:t>Secondary</a:t>
                      </a:r>
                      <a:endParaRPr lang="en-US" sz="1200" dirty="0">
                        <a:latin typeface="Times New Roman"/>
                        <a:ea typeface="Times New Roman"/>
                      </a:endParaRPr>
                    </a:p>
                  </a:txBody>
                  <a:tcPr marL="68580" marR="68580" marT="0" marB="0"/>
                </a:tc>
                <a:tc>
                  <a:txBody>
                    <a:bodyPr/>
                    <a:lstStyle/>
                    <a:p>
                      <a:pPr marL="0" marR="0" algn="ctr">
                        <a:spcBef>
                          <a:spcPts val="0"/>
                        </a:spcBef>
                        <a:spcAft>
                          <a:spcPts val="0"/>
                        </a:spcAft>
                      </a:pPr>
                      <a:r>
                        <a:rPr lang="en-US" sz="1200" smtClean="0">
                          <a:latin typeface="Times New Roman"/>
                          <a:ea typeface="Times New Roman"/>
                        </a:rPr>
                        <a:t>Primary</a:t>
                      </a:r>
                      <a:endParaRPr lang="en-US" sz="1200" dirty="0">
                        <a:latin typeface="Times New Roman"/>
                        <a:ea typeface="Times New Roman"/>
                      </a:endParaRPr>
                    </a:p>
                  </a:txBody>
                  <a:tcPr marL="68580" marR="68580" marT="0" marB="0"/>
                </a:tc>
                <a:tc>
                  <a:txBody>
                    <a:bodyPr/>
                    <a:lstStyle/>
                    <a:p>
                      <a:pPr marL="0" marR="0" algn="ctr">
                        <a:spcBef>
                          <a:spcPts val="0"/>
                        </a:spcBef>
                        <a:spcAft>
                          <a:spcPts val="0"/>
                        </a:spcAft>
                      </a:pPr>
                      <a:r>
                        <a:rPr lang="en-US" sz="1200" smtClean="0">
                          <a:latin typeface="Times New Roman"/>
                          <a:ea typeface="Times New Roman"/>
                        </a:rPr>
                        <a:t>Primary</a:t>
                      </a:r>
                      <a:endParaRPr lang="en-US" sz="1200" dirty="0">
                        <a:latin typeface="Times New Roman"/>
                        <a:ea typeface="Times New Roman"/>
                      </a:endParaRPr>
                    </a:p>
                  </a:txBody>
                  <a:tcPr marL="68580" marR="68580" marT="0" marB="0"/>
                </a:tc>
              </a:tr>
              <a:tr h="370840">
                <a:tc>
                  <a:txBody>
                    <a:bodyPr/>
                    <a:lstStyle/>
                    <a:p>
                      <a:pPr marL="0" marR="0" algn="r">
                        <a:spcBef>
                          <a:spcPts val="0"/>
                        </a:spcBef>
                        <a:spcAft>
                          <a:spcPts val="0"/>
                        </a:spcAft>
                      </a:pPr>
                      <a:r>
                        <a:rPr lang="en-US" sz="2000" dirty="0" smtClean="0">
                          <a:latin typeface="Times New Roman"/>
                          <a:ea typeface="Times New Roman"/>
                        </a:rPr>
                        <a:t>Mental </a:t>
                      </a:r>
                      <a:r>
                        <a:rPr lang="en-US" sz="2000" dirty="0">
                          <a:latin typeface="Times New Roman"/>
                          <a:ea typeface="Times New Roman"/>
                        </a:rPr>
                        <a:t>health needs</a:t>
                      </a:r>
                    </a:p>
                  </a:txBody>
                  <a:tcPr marL="68580" marR="68580" marT="0" marB="0"/>
                </a:tc>
                <a:tc>
                  <a:txBody>
                    <a:bodyPr/>
                    <a:lstStyle/>
                    <a:p>
                      <a:pPr marL="0" marR="0" algn="ctr">
                        <a:spcBef>
                          <a:spcPts val="0"/>
                        </a:spcBef>
                        <a:spcAft>
                          <a:spcPts val="0"/>
                        </a:spcAft>
                      </a:pPr>
                      <a:r>
                        <a:rPr lang="en-US" sz="1200" dirty="0" smtClean="0">
                          <a:latin typeface="Times New Roman"/>
                          <a:ea typeface="Times New Roman"/>
                        </a:rPr>
                        <a:t>Secondary</a:t>
                      </a:r>
                      <a:endParaRPr lang="en-US" sz="1200" dirty="0">
                        <a:latin typeface="Times New Roman"/>
                        <a:ea typeface="Times New Roman"/>
                      </a:endParaRPr>
                    </a:p>
                  </a:txBody>
                  <a:tcPr marL="68580" marR="68580" marT="0" marB="0"/>
                </a:tc>
                <a:tc>
                  <a:txBody>
                    <a:bodyPr/>
                    <a:lstStyle/>
                    <a:p>
                      <a:pPr marL="0" marR="0" algn="ctr">
                        <a:spcBef>
                          <a:spcPts val="0"/>
                        </a:spcBef>
                        <a:spcAft>
                          <a:spcPts val="0"/>
                        </a:spcAft>
                      </a:pPr>
                      <a:r>
                        <a:rPr lang="en-US" sz="1200" dirty="0" smtClean="0">
                          <a:latin typeface="Times New Roman"/>
                          <a:ea typeface="Times New Roman"/>
                        </a:rPr>
                        <a:t>Primary</a:t>
                      </a:r>
                      <a:endParaRPr lang="en-US" sz="1200" dirty="0">
                        <a:latin typeface="Times New Roman"/>
                        <a:ea typeface="Times New Roman"/>
                      </a:endParaRPr>
                    </a:p>
                  </a:txBody>
                  <a:tcPr marL="68580" marR="68580" marT="0" marB="0"/>
                </a:tc>
                <a:tc>
                  <a:txBody>
                    <a:bodyPr/>
                    <a:lstStyle/>
                    <a:p>
                      <a:pPr marL="0" marR="0" algn="ctr">
                        <a:spcBef>
                          <a:spcPts val="0"/>
                        </a:spcBef>
                        <a:spcAft>
                          <a:spcPts val="0"/>
                        </a:spcAft>
                      </a:pPr>
                      <a:r>
                        <a:rPr lang="en-US" sz="1200" dirty="0" smtClean="0">
                          <a:latin typeface="Times New Roman"/>
                          <a:ea typeface="Times New Roman"/>
                        </a:rPr>
                        <a:t>Primary</a:t>
                      </a:r>
                      <a:endParaRPr lang="en-US" sz="1200" dirty="0">
                        <a:latin typeface="Times New Roman"/>
                        <a:ea typeface="Times New Roman"/>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Mass </a:t>
            </a:r>
            <a:r>
              <a:rPr lang="en-US" b="1" dirty="0" smtClean="0"/>
              <a:t>Fatality Management</a:t>
            </a:r>
            <a:endParaRPr lang="en-US" dirty="0"/>
          </a:p>
        </p:txBody>
      </p:sp>
      <p:graphicFrame>
        <p:nvGraphicFramePr>
          <p:cNvPr id="4" name="Content Placeholder 3"/>
          <p:cNvGraphicFramePr>
            <a:graphicFrameLocks noGrp="1"/>
          </p:cNvGraphicFramePr>
          <p:nvPr>
            <p:ph idx="1"/>
          </p:nvPr>
        </p:nvGraphicFramePr>
        <p:xfrm>
          <a:off x="457200" y="1600200"/>
          <a:ext cx="8229600" cy="2225040"/>
        </p:xfrm>
        <a:graphic>
          <a:graphicData uri="http://schemas.openxmlformats.org/drawingml/2006/table">
            <a:tbl>
              <a:tblPr firstRow="1" bandRow="1">
                <a:tableStyleId>{5C22544A-7EE6-4342-B048-85BDC9FD1C3A}</a:tableStyleId>
              </a:tblPr>
              <a:tblGrid>
                <a:gridCol w="4495800"/>
                <a:gridCol w="1295400"/>
                <a:gridCol w="1219200"/>
                <a:gridCol w="1219200"/>
              </a:tblGrid>
              <a:tr h="370840">
                <a:tc>
                  <a:txBody>
                    <a:bodyPr/>
                    <a:lstStyle/>
                    <a:p>
                      <a:pPr marL="0" marR="0" algn="ctr">
                        <a:spcBef>
                          <a:spcPts val="0"/>
                        </a:spcBef>
                        <a:spcAft>
                          <a:spcPts val="0"/>
                        </a:spcAft>
                      </a:pPr>
                      <a:endParaRPr lang="en-US" sz="1200" dirty="0">
                        <a:latin typeface="Times New Roman"/>
                        <a:ea typeface="Times New Roman"/>
                      </a:endParaRPr>
                    </a:p>
                    <a:p>
                      <a:pPr marL="0" marR="0" algn="ctr">
                        <a:spcBef>
                          <a:spcPts val="0"/>
                        </a:spcBef>
                        <a:spcAft>
                          <a:spcPts val="0"/>
                        </a:spcAft>
                      </a:pPr>
                      <a:r>
                        <a:rPr lang="en-US" sz="1200" b="1" dirty="0">
                          <a:latin typeface="Times New Roman"/>
                          <a:ea typeface="Times New Roman"/>
                        </a:rPr>
                        <a:t>TASK</a:t>
                      </a:r>
                      <a:endParaRPr lang="en-US" sz="1200" dirty="0">
                        <a:latin typeface="Times New Roman"/>
                        <a:ea typeface="Times New Roman"/>
                      </a:endParaRPr>
                    </a:p>
                  </a:txBody>
                  <a:tcPr marL="68580" marR="68580" marT="0" marB="0"/>
                </a:tc>
                <a:tc>
                  <a:txBody>
                    <a:bodyPr/>
                    <a:lstStyle/>
                    <a:p>
                      <a:pPr marL="0" marR="0" algn="ctr">
                        <a:spcBef>
                          <a:spcPts val="0"/>
                        </a:spcBef>
                        <a:spcAft>
                          <a:spcPts val="0"/>
                        </a:spcAft>
                      </a:pPr>
                      <a:endParaRPr lang="en-US" sz="1200" dirty="0">
                        <a:latin typeface="Times New Roman"/>
                        <a:ea typeface="Times New Roman"/>
                      </a:endParaRPr>
                    </a:p>
                    <a:p>
                      <a:pPr marL="0" marR="0" algn="ctr">
                        <a:spcBef>
                          <a:spcPts val="0"/>
                        </a:spcBef>
                        <a:spcAft>
                          <a:spcPts val="0"/>
                        </a:spcAft>
                      </a:pPr>
                      <a:r>
                        <a:rPr lang="en-US" sz="1100" b="1" dirty="0">
                          <a:latin typeface="Times New Roman"/>
                          <a:ea typeface="Times New Roman"/>
                        </a:rPr>
                        <a:t>STATE</a:t>
                      </a:r>
                      <a:endParaRPr lang="en-US" sz="1200" dirty="0">
                        <a:latin typeface="Times New Roman"/>
                        <a:ea typeface="Times New Roman"/>
                      </a:endParaRPr>
                    </a:p>
                  </a:txBody>
                  <a:tcPr marL="68580" marR="68580" marT="0" marB="0"/>
                </a:tc>
                <a:tc>
                  <a:txBody>
                    <a:bodyPr/>
                    <a:lstStyle/>
                    <a:p>
                      <a:pPr marL="0" marR="0" algn="ctr">
                        <a:spcBef>
                          <a:spcPts val="0"/>
                        </a:spcBef>
                        <a:spcAft>
                          <a:spcPts val="0"/>
                        </a:spcAft>
                      </a:pPr>
                      <a:endParaRPr lang="en-US" sz="1200" dirty="0">
                        <a:latin typeface="Times New Roman"/>
                        <a:ea typeface="Times New Roman"/>
                      </a:endParaRPr>
                    </a:p>
                    <a:p>
                      <a:pPr marL="0" marR="0" algn="ctr">
                        <a:spcBef>
                          <a:spcPts val="0"/>
                        </a:spcBef>
                        <a:spcAft>
                          <a:spcPts val="0"/>
                        </a:spcAft>
                      </a:pPr>
                      <a:r>
                        <a:rPr lang="en-US" sz="1100" b="1" dirty="0">
                          <a:latin typeface="Times New Roman"/>
                          <a:ea typeface="Times New Roman"/>
                        </a:rPr>
                        <a:t>LOCAL</a:t>
                      </a:r>
                      <a:endParaRPr lang="en-US" sz="1200" dirty="0">
                        <a:latin typeface="Times New Roman"/>
                        <a:ea typeface="Times New Roman"/>
                      </a:endParaRPr>
                    </a:p>
                  </a:txBody>
                  <a:tcPr marL="68580" marR="68580" marT="0" marB="0"/>
                </a:tc>
                <a:tc>
                  <a:txBody>
                    <a:bodyPr/>
                    <a:lstStyle/>
                    <a:p>
                      <a:pPr marL="0" marR="0" algn="ctr">
                        <a:spcBef>
                          <a:spcPts val="0"/>
                        </a:spcBef>
                        <a:spcAft>
                          <a:spcPts val="0"/>
                        </a:spcAft>
                      </a:pPr>
                      <a:endParaRPr lang="en-US" sz="1200" dirty="0">
                        <a:latin typeface="Times New Roman"/>
                        <a:ea typeface="Times New Roman"/>
                      </a:endParaRPr>
                    </a:p>
                    <a:p>
                      <a:pPr marL="0" marR="0" algn="ctr">
                        <a:spcBef>
                          <a:spcPts val="0"/>
                        </a:spcBef>
                        <a:spcAft>
                          <a:spcPts val="0"/>
                        </a:spcAft>
                      </a:pPr>
                      <a:r>
                        <a:rPr lang="en-US" sz="1100" b="1" dirty="0">
                          <a:latin typeface="Times New Roman"/>
                          <a:ea typeface="Times New Roman"/>
                        </a:rPr>
                        <a:t>TRIBAL</a:t>
                      </a:r>
                      <a:endParaRPr lang="en-US" sz="1200" dirty="0">
                        <a:latin typeface="Times New Roman"/>
                        <a:ea typeface="Times New Roman"/>
                      </a:endParaRPr>
                    </a:p>
                  </a:txBody>
                  <a:tcPr marL="68580" marR="68580" marT="0" marB="0"/>
                </a:tc>
              </a:tr>
              <a:tr h="370840">
                <a:tc>
                  <a:txBody>
                    <a:bodyPr/>
                    <a:lstStyle/>
                    <a:p>
                      <a:pPr marL="0" marR="0" algn="r">
                        <a:spcBef>
                          <a:spcPts val="0"/>
                        </a:spcBef>
                        <a:spcAft>
                          <a:spcPts val="0"/>
                        </a:spcAft>
                      </a:pPr>
                      <a:r>
                        <a:rPr lang="en-US" sz="2000" dirty="0" smtClean="0">
                          <a:latin typeface="Times New Roman"/>
                          <a:ea typeface="Times New Roman"/>
                        </a:rPr>
                        <a:t>Body </a:t>
                      </a:r>
                      <a:r>
                        <a:rPr lang="en-US" sz="2000" dirty="0">
                          <a:latin typeface="Times New Roman"/>
                          <a:ea typeface="Times New Roman"/>
                        </a:rPr>
                        <a:t>collection</a:t>
                      </a:r>
                    </a:p>
                  </a:txBody>
                  <a:tcPr marL="68580" marR="68580" marT="0" marB="0"/>
                </a:tc>
                <a:tc>
                  <a:txBody>
                    <a:bodyPr/>
                    <a:lstStyle/>
                    <a:p>
                      <a:pPr marL="0" marR="0" algn="ctr">
                        <a:spcBef>
                          <a:spcPts val="0"/>
                        </a:spcBef>
                        <a:spcAft>
                          <a:spcPts val="0"/>
                        </a:spcAft>
                      </a:pPr>
                      <a:r>
                        <a:rPr lang="en-US" sz="1200" smtClean="0">
                          <a:latin typeface="Times New Roman"/>
                          <a:ea typeface="Times New Roman"/>
                        </a:rPr>
                        <a:t>Secondary</a:t>
                      </a:r>
                      <a:endParaRPr lang="en-US" sz="1200" dirty="0">
                        <a:latin typeface="Times New Roman"/>
                        <a:ea typeface="Times New Roman"/>
                      </a:endParaRPr>
                    </a:p>
                  </a:txBody>
                  <a:tcPr marL="68580" marR="68580" marT="0" marB="0"/>
                </a:tc>
                <a:tc>
                  <a:txBody>
                    <a:bodyPr/>
                    <a:lstStyle/>
                    <a:p>
                      <a:pPr marL="0" marR="0" algn="ctr">
                        <a:spcBef>
                          <a:spcPts val="0"/>
                        </a:spcBef>
                        <a:spcAft>
                          <a:spcPts val="0"/>
                        </a:spcAft>
                      </a:pPr>
                      <a:r>
                        <a:rPr lang="en-US" sz="1200" smtClean="0">
                          <a:latin typeface="Times New Roman"/>
                          <a:ea typeface="Times New Roman"/>
                        </a:rPr>
                        <a:t>Primary</a:t>
                      </a:r>
                      <a:endParaRPr lang="en-US" sz="1200" dirty="0">
                        <a:latin typeface="Times New Roman"/>
                        <a:ea typeface="Times New Roman"/>
                      </a:endParaRPr>
                    </a:p>
                  </a:txBody>
                  <a:tcPr marL="68580" marR="68580" marT="0" marB="0"/>
                </a:tc>
                <a:tc>
                  <a:txBody>
                    <a:bodyPr/>
                    <a:lstStyle/>
                    <a:p>
                      <a:pPr marL="0" marR="0" algn="ctr">
                        <a:spcBef>
                          <a:spcPts val="0"/>
                        </a:spcBef>
                        <a:spcAft>
                          <a:spcPts val="0"/>
                        </a:spcAft>
                      </a:pPr>
                      <a:r>
                        <a:rPr lang="en-US" sz="1200" smtClean="0">
                          <a:latin typeface="Times New Roman"/>
                          <a:ea typeface="Times New Roman"/>
                        </a:rPr>
                        <a:t>Primary</a:t>
                      </a:r>
                      <a:endParaRPr lang="en-US" sz="1200" dirty="0">
                        <a:latin typeface="Times New Roman"/>
                        <a:ea typeface="Times New Roman"/>
                      </a:endParaRPr>
                    </a:p>
                  </a:txBody>
                  <a:tcPr marL="68580" marR="68580" marT="0" marB="0"/>
                </a:tc>
              </a:tr>
              <a:tr h="370840">
                <a:tc>
                  <a:txBody>
                    <a:bodyPr/>
                    <a:lstStyle/>
                    <a:p>
                      <a:pPr marL="0" marR="0" algn="r">
                        <a:spcBef>
                          <a:spcPts val="0"/>
                        </a:spcBef>
                        <a:spcAft>
                          <a:spcPts val="0"/>
                        </a:spcAft>
                      </a:pPr>
                      <a:r>
                        <a:rPr lang="en-US" sz="2000" dirty="0" smtClean="0">
                          <a:latin typeface="Times New Roman"/>
                          <a:ea typeface="Times New Roman"/>
                        </a:rPr>
                        <a:t>Identification </a:t>
                      </a:r>
                      <a:r>
                        <a:rPr lang="en-US" sz="2000" dirty="0">
                          <a:latin typeface="Times New Roman"/>
                          <a:ea typeface="Times New Roman"/>
                        </a:rPr>
                        <a:t>of dead</a:t>
                      </a:r>
                    </a:p>
                  </a:txBody>
                  <a:tcPr marL="68580" marR="68580" marT="0" marB="0"/>
                </a:tc>
                <a:tc>
                  <a:txBody>
                    <a:bodyPr/>
                    <a:lstStyle/>
                    <a:p>
                      <a:pPr marL="0" marR="0" algn="ctr">
                        <a:spcBef>
                          <a:spcPts val="0"/>
                        </a:spcBef>
                        <a:spcAft>
                          <a:spcPts val="0"/>
                        </a:spcAft>
                      </a:pPr>
                      <a:r>
                        <a:rPr lang="en-US" sz="1200" smtClean="0">
                          <a:latin typeface="Times New Roman"/>
                          <a:ea typeface="Times New Roman"/>
                        </a:rPr>
                        <a:t>Secondary</a:t>
                      </a:r>
                      <a:endParaRPr lang="en-US" sz="1200" dirty="0">
                        <a:latin typeface="Times New Roman"/>
                        <a:ea typeface="Times New Roman"/>
                      </a:endParaRPr>
                    </a:p>
                  </a:txBody>
                  <a:tcPr marL="68580" marR="68580" marT="0" marB="0"/>
                </a:tc>
                <a:tc>
                  <a:txBody>
                    <a:bodyPr/>
                    <a:lstStyle/>
                    <a:p>
                      <a:pPr marL="0" marR="0" algn="ctr">
                        <a:spcBef>
                          <a:spcPts val="0"/>
                        </a:spcBef>
                        <a:spcAft>
                          <a:spcPts val="0"/>
                        </a:spcAft>
                      </a:pPr>
                      <a:r>
                        <a:rPr lang="en-US" sz="1200" smtClean="0">
                          <a:latin typeface="Times New Roman"/>
                          <a:ea typeface="Times New Roman"/>
                        </a:rPr>
                        <a:t>Primary</a:t>
                      </a:r>
                      <a:endParaRPr lang="en-US" sz="1200" dirty="0">
                        <a:latin typeface="Times New Roman"/>
                        <a:ea typeface="Times New Roman"/>
                      </a:endParaRPr>
                    </a:p>
                  </a:txBody>
                  <a:tcPr marL="68580" marR="68580" marT="0" marB="0"/>
                </a:tc>
                <a:tc>
                  <a:txBody>
                    <a:bodyPr/>
                    <a:lstStyle/>
                    <a:p>
                      <a:pPr marL="0" marR="0" algn="ctr">
                        <a:spcBef>
                          <a:spcPts val="0"/>
                        </a:spcBef>
                        <a:spcAft>
                          <a:spcPts val="0"/>
                        </a:spcAft>
                      </a:pPr>
                      <a:r>
                        <a:rPr lang="en-US" sz="1200" smtClean="0">
                          <a:latin typeface="Times New Roman"/>
                          <a:ea typeface="Times New Roman"/>
                        </a:rPr>
                        <a:t>Primary</a:t>
                      </a:r>
                      <a:endParaRPr lang="en-US" sz="1200" dirty="0">
                        <a:latin typeface="Times New Roman"/>
                        <a:ea typeface="Times New Roman"/>
                      </a:endParaRPr>
                    </a:p>
                  </a:txBody>
                  <a:tcPr marL="68580" marR="68580" marT="0" marB="0"/>
                </a:tc>
              </a:tr>
              <a:tr h="370840">
                <a:tc>
                  <a:txBody>
                    <a:bodyPr/>
                    <a:lstStyle/>
                    <a:p>
                      <a:pPr marL="0" marR="0" algn="r">
                        <a:spcBef>
                          <a:spcPts val="0"/>
                        </a:spcBef>
                        <a:spcAft>
                          <a:spcPts val="0"/>
                        </a:spcAft>
                      </a:pPr>
                      <a:r>
                        <a:rPr lang="en-US" sz="2000" dirty="0" smtClean="0">
                          <a:latin typeface="Times New Roman"/>
                          <a:ea typeface="Times New Roman"/>
                        </a:rPr>
                        <a:t>Tracking </a:t>
                      </a:r>
                      <a:r>
                        <a:rPr lang="en-US" sz="2000" dirty="0">
                          <a:latin typeface="Times New Roman"/>
                          <a:ea typeface="Times New Roman"/>
                        </a:rPr>
                        <a:t>and registration</a:t>
                      </a:r>
                    </a:p>
                  </a:txBody>
                  <a:tcPr marL="68580" marR="68580" marT="0" marB="0"/>
                </a:tc>
                <a:tc>
                  <a:txBody>
                    <a:bodyPr/>
                    <a:lstStyle/>
                    <a:p>
                      <a:pPr marL="0" marR="0" algn="ctr">
                        <a:spcBef>
                          <a:spcPts val="0"/>
                        </a:spcBef>
                        <a:spcAft>
                          <a:spcPts val="0"/>
                        </a:spcAft>
                      </a:pPr>
                      <a:r>
                        <a:rPr lang="en-US" sz="1200" smtClean="0">
                          <a:latin typeface="Times New Roman"/>
                          <a:ea typeface="Times New Roman"/>
                        </a:rPr>
                        <a:t>Secondary</a:t>
                      </a:r>
                      <a:endParaRPr lang="en-US" sz="1200" dirty="0">
                        <a:latin typeface="Times New Roman"/>
                        <a:ea typeface="Times New Roman"/>
                      </a:endParaRPr>
                    </a:p>
                  </a:txBody>
                  <a:tcPr marL="68580" marR="68580" marT="0" marB="0"/>
                </a:tc>
                <a:tc>
                  <a:txBody>
                    <a:bodyPr/>
                    <a:lstStyle/>
                    <a:p>
                      <a:pPr marL="0" marR="0" algn="ctr">
                        <a:spcBef>
                          <a:spcPts val="0"/>
                        </a:spcBef>
                        <a:spcAft>
                          <a:spcPts val="0"/>
                        </a:spcAft>
                      </a:pPr>
                      <a:r>
                        <a:rPr lang="en-US" sz="1200" smtClean="0">
                          <a:latin typeface="Times New Roman"/>
                          <a:ea typeface="Times New Roman"/>
                        </a:rPr>
                        <a:t>Primary</a:t>
                      </a:r>
                      <a:endParaRPr lang="en-US" sz="1200" dirty="0">
                        <a:latin typeface="Times New Roman"/>
                        <a:ea typeface="Times New Roman"/>
                      </a:endParaRPr>
                    </a:p>
                  </a:txBody>
                  <a:tcPr marL="68580" marR="68580" marT="0" marB="0"/>
                </a:tc>
                <a:tc>
                  <a:txBody>
                    <a:bodyPr/>
                    <a:lstStyle/>
                    <a:p>
                      <a:pPr marL="0" marR="0" algn="ctr">
                        <a:spcBef>
                          <a:spcPts val="0"/>
                        </a:spcBef>
                        <a:spcAft>
                          <a:spcPts val="0"/>
                        </a:spcAft>
                      </a:pPr>
                      <a:r>
                        <a:rPr lang="en-US" sz="1200" smtClean="0">
                          <a:latin typeface="Times New Roman"/>
                          <a:ea typeface="Times New Roman"/>
                        </a:rPr>
                        <a:t>Primary</a:t>
                      </a:r>
                      <a:endParaRPr lang="en-US" sz="1200" dirty="0">
                        <a:latin typeface="Times New Roman"/>
                        <a:ea typeface="Times New Roman"/>
                      </a:endParaRPr>
                    </a:p>
                  </a:txBody>
                  <a:tcPr marL="68580" marR="68580" marT="0" marB="0"/>
                </a:tc>
              </a:tr>
              <a:tr h="370840">
                <a:tc>
                  <a:txBody>
                    <a:bodyPr/>
                    <a:lstStyle/>
                    <a:p>
                      <a:pPr marL="0" marR="0" algn="r">
                        <a:spcBef>
                          <a:spcPts val="0"/>
                        </a:spcBef>
                        <a:spcAft>
                          <a:spcPts val="0"/>
                        </a:spcAft>
                      </a:pPr>
                      <a:r>
                        <a:rPr lang="en-US" sz="2000" dirty="0" smtClean="0">
                          <a:latin typeface="Times New Roman"/>
                          <a:ea typeface="Times New Roman"/>
                        </a:rPr>
                        <a:t>Alternative </a:t>
                      </a:r>
                      <a:r>
                        <a:rPr lang="en-US" sz="2000" dirty="0">
                          <a:latin typeface="Times New Roman"/>
                          <a:ea typeface="Times New Roman"/>
                        </a:rPr>
                        <a:t>funeral management</a:t>
                      </a:r>
                    </a:p>
                  </a:txBody>
                  <a:tcPr marL="68580" marR="68580" marT="0" marB="0"/>
                </a:tc>
                <a:tc>
                  <a:txBody>
                    <a:bodyPr/>
                    <a:lstStyle/>
                    <a:p>
                      <a:pPr marL="0" marR="0" algn="ctr">
                        <a:spcBef>
                          <a:spcPts val="0"/>
                        </a:spcBef>
                        <a:spcAft>
                          <a:spcPts val="0"/>
                        </a:spcAft>
                      </a:pPr>
                      <a:r>
                        <a:rPr lang="en-US" sz="1200" smtClean="0">
                          <a:latin typeface="Times New Roman"/>
                          <a:ea typeface="Times New Roman"/>
                        </a:rPr>
                        <a:t>Secondary</a:t>
                      </a:r>
                      <a:endParaRPr lang="en-US" sz="1200" dirty="0">
                        <a:latin typeface="Times New Roman"/>
                        <a:ea typeface="Times New Roman"/>
                      </a:endParaRPr>
                    </a:p>
                  </a:txBody>
                  <a:tcPr marL="68580" marR="68580" marT="0" marB="0"/>
                </a:tc>
                <a:tc>
                  <a:txBody>
                    <a:bodyPr/>
                    <a:lstStyle/>
                    <a:p>
                      <a:pPr marL="0" marR="0" algn="ctr">
                        <a:spcBef>
                          <a:spcPts val="0"/>
                        </a:spcBef>
                        <a:spcAft>
                          <a:spcPts val="0"/>
                        </a:spcAft>
                      </a:pPr>
                      <a:r>
                        <a:rPr lang="en-US" sz="1200" smtClean="0">
                          <a:latin typeface="Times New Roman"/>
                          <a:ea typeface="Times New Roman"/>
                        </a:rPr>
                        <a:t>Primary</a:t>
                      </a:r>
                      <a:endParaRPr lang="en-US" sz="1200" dirty="0">
                        <a:latin typeface="Times New Roman"/>
                        <a:ea typeface="Times New Roman"/>
                      </a:endParaRPr>
                    </a:p>
                  </a:txBody>
                  <a:tcPr marL="68580" marR="68580" marT="0" marB="0"/>
                </a:tc>
                <a:tc>
                  <a:txBody>
                    <a:bodyPr/>
                    <a:lstStyle/>
                    <a:p>
                      <a:pPr marL="0" marR="0" algn="ctr">
                        <a:spcBef>
                          <a:spcPts val="0"/>
                        </a:spcBef>
                        <a:spcAft>
                          <a:spcPts val="0"/>
                        </a:spcAft>
                      </a:pPr>
                      <a:r>
                        <a:rPr lang="en-US" sz="1200" smtClean="0">
                          <a:latin typeface="Times New Roman"/>
                          <a:ea typeface="Times New Roman"/>
                        </a:rPr>
                        <a:t>Primary</a:t>
                      </a:r>
                      <a:endParaRPr lang="en-US" sz="1200" dirty="0">
                        <a:latin typeface="Times New Roman"/>
                        <a:ea typeface="Times New Roman"/>
                      </a:endParaRPr>
                    </a:p>
                  </a:txBody>
                  <a:tcPr marL="68580" marR="68580" marT="0" marB="0"/>
                </a:tc>
              </a:tr>
              <a:tr h="370840">
                <a:tc>
                  <a:txBody>
                    <a:bodyPr/>
                    <a:lstStyle/>
                    <a:p>
                      <a:pPr marL="0" marR="0" algn="r">
                        <a:spcBef>
                          <a:spcPts val="0"/>
                        </a:spcBef>
                        <a:spcAft>
                          <a:spcPts val="0"/>
                        </a:spcAft>
                      </a:pPr>
                      <a:r>
                        <a:rPr lang="en-US" sz="2000" dirty="0" smtClean="0">
                          <a:latin typeface="Times New Roman"/>
                          <a:ea typeface="Times New Roman"/>
                        </a:rPr>
                        <a:t>Body </a:t>
                      </a:r>
                      <a:r>
                        <a:rPr lang="en-US" sz="2000" dirty="0">
                          <a:latin typeface="Times New Roman"/>
                          <a:ea typeface="Times New Roman"/>
                        </a:rPr>
                        <a:t>storage</a:t>
                      </a:r>
                    </a:p>
                  </a:txBody>
                  <a:tcPr marL="68580" marR="68580" marT="0" marB="0"/>
                </a:tc>
                <a:tc>
                  <a:txBody>
                    <a:bodyPr/>
                    <a:lstStyle/>
                    <a:p>
                      <a:pPr marL="0" marR="0" algn="ctr">
                        <a:spcBef>
                          <a:spcPts val="0"/>
                        </a:spcBef>
                        <a:spcAft>
                          <a:spcPts val="0"/>
                        </a:spcAft>
                      </a:pPr>
                      <a:r>
                        <a:rPr lang="en-US" sz="1200" dirty="0" smtClean="0">
                          <a:latin typeface="Times New Roman"/>
                          <a:ea typeface="Times New Roman"/>
                        </a:rPr>
                        <a:t>Secondary</a:t>
                      </a:r>
                      <a:endParaRPr lang="en-US" sz="1200" dirty="0">
                        <a:latin typeface="Times New Roman"/>
                        <a:ea typeface="Times New Roman"/>
                      </a:endParaRPr>
                    </a:p>
                  </a:txBody>
                  <a:tcPr marL="68580" marR="68580" marT="0" marB="0"/>
                </a:tc>
                <a:tc>
                  <a:txBody>
                    <a:bodyPr/>
                    <a:lstStyle/>
                    <a:p>
                      <a:pPr marL="0" marR="0" algn="ctr">
                        <a:spcBef>
                          <a:spcPts val="0"/>
                        </a:spcBef>
                        <a:spcAft>
                          <a:spcPts val="0"/>
                        </a:spcAft>
                      </a:pPr>
                      <a:r>
                        <a:rPr lang="en-US" sz="1200" dirty="0" smtClean="0">
                          <a:latin typeface="Times New Roman"/>
                          <a:ea typeface="Times New Roman"/>
                        </a:rPr>
                        <a:t>Primary</a:t>
                      </a:r>
                      <a:endParaRPr lang="en-US" sz="1200" dirty="0">
                        <a:latin typeface="Times New Roman"/>
                        <a:ea typeface="Times New Roman"/>
                      </a:endParaRPr>
                    </a:p>
                  </a:txBody>
                  <a:tcPr marL="68580" marR="68580" marT="0" marB="0"/>
                </a:tc>
                <a:tc>
                  <a:txBody>
                    <a:bodyPr/>
                    <a:lstStyle/>
                    <a:p>
                      <a:pPr marL="0" marR="0" algn="ctr">
                        <a:spcBef>
                          <a:spcPts val="0"/>
                        </a:spcBef>
                        <a:spcAft>
                          <a:spcPts val="0"/>
                        </a:spcAft>
                      </a:pPr>
                      <a:r>
                        <a:rPr lang="en-US" sz="1200" dirty="0" smtClean="0">
                          <a:latin typeface="Times New Roman"/>
                          <a:ea typeface="Times New Roman"/>
                        </a:rPr>
                        <a:t>Primary</a:t>
                      </a:r>
                      <a:endParaRPr lang="en-US" sz="1200" dirty="0">
                        <a:latin typeface="Times New Roman"/>
                        <a:ea typeface="Times New Roman"/>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28600"/>
            <a:ext cx="8229600" cy="1139825"/>
          </a:xfrm>
        </p:spPr>
        <p:txBody>
          <a:bodyPr/>
          <a:lstStyle/>
          <a:p>
            <a:r>
              <a:rPr lang="en-US" b="1" dirty="0"/>
              <a:t>Medical </a:t>
            </a:r>
            <a:r>
              <a:rPr lang="en-US" b="1" dirty="0" smtClean="0"/>
              <a:t>Care</a:t>
            </a:r>
            <a:endParaRPr lang="en-US" dirty="0"/>
          </a:p>
        </p:txBody>
      </p:sp>
      <p:graphicFrame>
        <p:nvGraphicFramePr>
          <p:cNvPr id="6" name="Content Placeholder 5"/>
          <p:cNvGraphicFramePr>
            <a:graphicFrameLocks noGrp="1"/>
          </p:cNvGraphicFramePr>
          <p:nvPr>
            <p:ph idx="1"/>
          </p:nvPr>
        </p:nvGraphicFramePr>
        <p:xfrm>
          <a:off x="457200" y="1066800"/>
          <a:ext cx="8229600" cy="4927600"/>
        </p:xfrm>
        <a:graphic>
          <a:graphicData uri="http://schemas.openxmlformats.org/drawingml/2006/table">
            <a:tbl>
              <a:tblPr firstRow="1" bandRow="1">
                <a:tableStyleId>{5C22544A-7EE6-4342-B048-85BDC9FD1C3A}</a:tableStyleId>
              </a:tblPr>
              <a:tblGrid>
                <a:gridCol w="4495800"/>
                <a:gridCol w="1295400"/>
                <a:gridCol w="1219200"/>
                <a:gridCol w="1219200"/>
              </a:tblGrid>
              <a:tr h="370840">
                <a:tc>
                  <a:txBody>
                    <a:bodyPr/>
                    <a:lstStyle/>
                    <a:p>
                      <a:pPr marL="0" marR="0" algn="ctr">
                        <a:spcBef>
                          <a:spcPts val="0"/>
                        </a:spcBef>
                        <a:spcAft>
                          <a:spcPts val="0"/>
                        </a:spcAft>
                      </a:pPr>
                      <a:endParaRPr lang="en-US" sz="1200" dirty="0">
                        <a:latin typeface="Times New Roman"/>
                        <a:ea typeface="Times New Roman"/>
                      </a:endParaRPr>
                    </a:p>
                    <a:p>
                      <a:pPr marL="0" marR="0" algn="ctr">
                        <a:spcBef>
                          <a:spcPts val="0"/>
                        </a:spcBef>
                        <a:spcAft>
                          <a:spcPts val="0"/>
                        </a:spcAft>
                      </a:pPr>
                      <a:r>
                        <a:rPr lang="en-US" sz="1200" b="1" dirty="0">
                          <a:latin typeface="Times New Roman"/>
                          <a:ea typeface="Times New Roman"/>
                        </a:rPr>
                        <a:t>TASK</a:t>
                      </a:r>
                      <a:endParaRPr lang="en-US" sz="1200" dirty="0">
                        <a:latin typeface="Times New Roman"/>
                        <a:ea typeface="Times New Roman"/>
                      </a:endParaRPr>
                    </a:p>
                  </a:txBody>
                  <a:tcPr marL="68580" marR="68580" marT="0" marB="0"/>
                </a:tc>
                <a:tc>
                  <a:txBody>
                    <a:bodyPr/>
                    <a:lstStyle/>
                    <a:p>
                      <a:pPr marL="0" marR="0" algn="ctr">
                        <a:spcBef>
                          <a:spcPts val="0"/>
                        </a:spcBef>
                        <a:spcAft>
                          <a:spcPts val="0"/>
                        </a:spcAft>
                      </a:pPr>
                      <a:endParaRPr lang="en-US" sz="1200" dirty="0">
                        <a:latin typeface="Times New Roman"/>
                        <a:ea typeface="Times New Roman"/>
                      </a:endParaRPr>
                    </a:p>
                    <a:p>
                      <a:pPr marL="0" marR="0" algn="ctr">
                        <a:spcBef>
                          <a:spcPts val="0"/>
                        </a:spcBef>
                        <a:spcAft>
                          <a:spcPts val="0"/>
                        </a:spcAft>
                      </a:pPr>
                      <a:r>
                        <a:rPr lang="en-US" sz="1100" b="1" dirty="0">
                          <a:latin typeface="Times New Roman"/>
                          <a:ea typeface="Times New Roman"/>
                        </a:rPr>
                        <a:t>STATE</a:t>
                      </a:r>
                      <a:endParaRPr lang="en-US" sz="1200" dirty="0">
                        <a:latin typeface="Times New Roman"/>
                        <a:ea typeface="Times New Roman"/>
                      </a:endParaRPr>
                    </a:p>
                  </a:txBody>
                  <a:tcPr marL="68580" marR="68580" marT="0" marB="0"/>
                </a:tc>
                <a:tc>
                  <a:txBody>
                    <a:bodyPr/>
                    <a:lstStyle/>
                    <a:p>
                      <a:pPr marL="0" marR="0" algn="ctr">
                        <a:spcBef>
                          <a:spcPts val="0"/>
                        </a:spcBef>
                        <a:spcAft>
                          <a:spcPts val="0"/>
                        </a:spcAft>
                      </a:pPr>
                      <a:endParaRPr lang="en-US" sz="1200" dirty="0">
                        <a:latin typeface="Times New Roman"/>
                        <a:ea typeface="Times New Roman"/>
                      </a:endParaRPr>
                    </a:p>
                    <a:p>
                      <a:pPr marL="0" marR="0" algn="ctr">
                        <a:spcBef>
                          <a:spcPts val="0"/>
                        </a:spcBef>
                        <a:spcAft>
                          <a:spcPts val="0"/>
                        </a:spcAft>
                      </a:pPr>
                      <a:r>
                        <a:rPr lang="en-US" sz="1100" b="1" dirty="0">
                          <a:latin typeface="Times New Roman"/>
                          <a:ea typeface="Times New Roman"/>
                        </a:rPr>
                        <a:t>LOCAL</a:t>
                      </a:r>
                      <a:endParaRPr lang="en-US" sz="1200" dirty="0">
                        <a:latin typeface="Times New Roman"/>
                        <a:ea typeface="Times New Roman"/>
                      </a:endParaRPr>
                    </a:p>
                  </a:txBody>
                  <a:tcPr marL="68580" marR="68580" marT="0" marB="0"/>
                </a:tc>
                <a:tc>
                  <a:txBody>
                    <a:bodyPr/>
                    <a:lstStyle/>
                    <a:p>
                      <a:pPr marL="0" marR="0" algn="ctr">
                        <a:spcBef>
                          <a:spcPts val="0"/>
                        </a:spcBef>
                        <a:spcAft>
                          <a:spcPts val="0"/>
                        </a:spcAft>
                      </a:pPr>
                      <a:endParaRPr lang="en-US" sz="1200" dirty="0">
                        <a:latin typeface="Times New Roman"/>
                        <a:ea typeface="Times New Roman"/>
                      </a:endParaRPr>
                    </a:p>
                    <a:p>
                      <a:pPr marL="0" marR="0" algn="ctr">
                        <a:spcBef>
                          <a:spcPts val="0"/>
                        </a:spcBef>
                        <a:spcAft>
                          <a:spcPts val="0"/>
                        </a:spcAft>
                      </a:pPr>
                      <a:r>
                        <a:rPr lang="en-US" sz="1100" b="1" dirty="0">
                          <a:latin typeface="Times New Roman"/>
                          <a:ea typeface="Times New Roman"/>
                        </a:rPr>
                        <a:t>TRIBAL</a:t>
                      </a:r>
                      <a:endParaRPr lang="en-US" sz="1200" dirty="0">
                        <a:latin typeface="Times New Roman"/>
                        <a:ea typeface="Times New Roman"/>
                      </a:endParaRPr>
                    </a:p>
                  </a:txBody>
                  <a:tcPr marL="68580" marR="68580" marT="0" marB="0"/>
                </a:tc>
              </a:tr>
              <a:tr h="370840">
                <a:tc>
                  <a:txBody>
                    <a:bodyPr/>
                    <a:lstStyle/>
                    <a:p>
                      <a:pPr marL="0" marR="0" algn="r">
                        <a:spcBef>
                          <a:spcPts val="0"/>
                        </a:spcBef>
                        <a:spcAft>
                          <a:spcPts val="0"/>
                        </a:spcAft>
                      </a:pPr>
                      <a:r>
                        <a:rPr lang="en-US" sz="2000" dirty="0">
                          <a:latin typeface="Times New Roman"/>
                          <a:ea typeface="Times New Roman"/>
                        </a:rPr>
                        <a:t>Resource coordination (equipment and supplies)</a:t>
                      </a:r>
                    </a:p>
                  </a:txBody>
                  <a:tcPr marL="68580" marR="68580" marT="0" marB="0"/>
                </a:tc>
                <a:tc>
                  <a:txBody>
                    <a:bodyPr/>
                    <a:lstStyle/>
                    <a:p>
                      <a:pPr marL="0" marR="0" algn="ctr">
                        <a:spcBef>
                          <a:spcPts val="0"/>
                        </a:spcBef>
                        <a:spcAft>
                          <a:spcPts val="0"/>
                        </a:spcAft>
                      </a:pPr>
                      <a:r>
                        <a:rPr lang="en-US" sz="1200" smtClean="0">
                          <a:latin typeface="Times New Roman"/>
                          <a:ea typeface="Times New Roman"/>
                        </a:rPr>
                        <a:t>Primary</a:t>
                      </a:r>
                      <a:endParaRPr lang="en-US" sz="1200" dirty="0">
                        <a:latin typeface="Times New Roman"/>
                        <a:ea typeface="Times New Roman"/>
                      </a:endParaRPr>
                    </a:p>
                  </a:txBody>
                  <a:tcPr marL="68580" marR="68580" marT="0" marB="0"/>
                </a:tc>
                <a:tc>
                  <a:txBody>
                    <a:bodyPr/>
                    <a:lstStyle/>
                    <a:p>
                      <a:pPr marL="0" marR="0" algn="ctr">
                        <a:spcBef>
                          <a:spcPts val="0"/>
                        </a:spcBef>
                        <a:spcAft>
                          <a:spcPts val="0"/>
                        </a:spcAft>
                      </a:pPr>
                      <a:r>
                        <a:rPr lang="en-US" sz="1200" smtClean="0">
                          <a:latin typeface="Times New Roman"/>
                          <a:ea typeface="Times New Roman"/>
                        </a:rPr>
                        <a:t>Secondary</a:t>
                      </a:r>
                      <a:endParaRPr lang="en-US" sz="1200" dirty="0">
                        <a:latin typeface="Times New Roman"/>
                        <a:ea typeface="Times New Roman"/>
                      </a:endParaRPr>
                    </a:p>
                  </a:txBody>
                  <a:tcPr marL="68580" marR="68580" marT="0" marB="0"/>
                </a:tc>
                <a:tc>
                  <a:txBody>
                    <a:bodyPr/>
                    <a:lstStyle/>
                    <a:p>
                      <a:pPr marL="0" marR="0" algn="ctr">
                        <a:spcBef>
                          <a:spcPts val="0"/>
                        </a:spcBef>
                        <a:spcAft>
                          <a:spcPts val="0"/>
                        </a:spcAft>
                      </a:pPr>
                      <a:r>
                        <a:rPr lang="en-US" sz="1200" dirty="0" smtClean="0">
                          <a:latin typeface="Times New Roman"/>
                          <a:ea typeface="Times New Roman"/>
                        </a:rPr>
                        <a:t>Secondary</a:t>
                      </a:r>
                      <a:endParaRPr lang="en-US" sz="1200" dirty="0">
                        <a:latin typeface="Times New Roman"/>
                        <a:ea typeface="Times New Roman"/>
                      </a:endParaRPr>
                    </a:p>
                  </a:txBody>
                  <a:tcPr marL="68580" marR="68580" marT="0" marB="0"/>
                </a:tc>
              </a:tr>
              <a:tr h="370840">
                <a:tc>
                  <a:txBody>
                    <a:bodyPr/>
                    <a:lstStyle/>
                    <a:p>
                      <a:pPr marL="0" marR="0" algn="r">
                        <a:spcBef>
                          <a:spcPts val="0"/>
                        </a:spcBef>
                        <a:spcAft>
                          <a:spcPts val="0"/>
                        </a:spcAft>
                      </a:pPr>
                      <a:r>
                        <a:rPr lang="en-US" sz="2000">
                          <a:latin typeface="Times New Roman"/>
                          <a:ea typeface="Times New Roman"/>
                        </a:rPr>
                        <a:t>Bed availability tracking</a:t>
                      </a:r>
                    </a:p>
                  </a:txBody>
                  <a:tcPr marL="68580" marR="68580" marT="0" marB="0"/>
                </a:tc>
                <a:tc>
                  <a:txBody>
                    <a:bodyPr/>
                    <a:lstStyle/>
                    <a:p>
                      <a:pPr marL="0" marR="0" algn="ctr">
                        <a:spcBef>
                          <a:spcPts val="0"/>
                        </a:spcBef>
                        <a:spcAft>
                          <a:spcPts val="0"/>
                        </a:spcAft>
                      </a:pPr>
                      <a:r>
                        <a:rPr lang="en-US" sz="1200" smtClean="0">
                          <a:latin typeface="Times New Roman"/>
                          <a:ea typeface="Times New Roman"/>
                        </a:rPr>
                        <a:t>Primary</a:t>
                      </a:r>
                      <a:endParaRPr lang="en-US" sz="1200" dirty="0">
                        <a:latin typeface="Times New Roman"/>
                        <a:ea typeface="Times New Roman"/>
                      </a:endParaRPr>
                    </a:p>
                  </a:txBody>
                  <a:tcPr marL="68580" marR="68580" marT="0" marB="0"/>
                </a:tc>
                <a:tc>
                  <a:txBody>
                    <a:bodyPr/>
                    <a:lstStyle/>
                    <a:p>
                      <a:pPr marL="0" marR="0" algn="ctr">
                        <a:spcBef>
                          <a:spcPts val="0"/>
                        </a:spcBef>
                        <a:spcAft>
                          <a:spcPts val="0"/>
                        </a:spcAft>
                      </a:pPr>
                      <a:r>
                        <a:rPr lang="en-US" sz="1200" smtClean="0">
                          <a:latin typeface="Times New Roman"/>
                          <a:ea typeface="Times New Roman"/>
                        </a:rPr>
                        <a:t>None</a:t>
                      </a:r>
                      <a:endParaRPr lang="en-US" sz="1200" dirty="0">
                        <a:latin typeface="Times New Roman"/>
                        <a:ea typeface="Times New Roman"/>
                      </a:endParaRPr>
                    </a:p>
                  </a:txBody>
                  <a:tcPr marL="68580" marR="68580" marT="0" marB="0"/>
                </a:tc>
                <a:tc>
                  <a:txBody>
                    <a:bodyPr/>
                    <a:lstStyle/>
                    <a:p>
                      <a:pPr marL="0" marR="0" algn="ctr">
                        <a:spcBef>
                          <a:spcPts val="0"/>
                        </a:spcBef>
                        <a:spcAft>
                          <a:spcPts val="0"/>
                        </a:spcAft>
                      </a:pPr>
                      <a:r>
                        <a:rPr lang="en-US" sz="1200" dirty="0" smtClean="0">
                          <a:latin typeface="Times New Roman"/>
                          <a:ea typeface="Times New Roman"/>
                        </a:rPr>
                        <a:t>None</a:t>
                      </a:r>
                      <a:endParaRPr lang="en-US" sz="1200" dirty="0">
                        <a:latin typeface="Times New Roman"/>
                        <a:ea typeface="Times New Roman"/>
                      </a:endParaRPr>
                    </a:p>
                  </a:txBody>
                  <a:tcPr marL="68580" marR="68580" marT="0" marB="0"/>
                </a:tc>
              </a:tr>
              <a:tr h="370840">
                <a:tc>
                  <a:txBody>
                    <a:bodyPr/>
                    <a:lstStyle/>
                    <a:p>
                      <a:pPr marL="0" marR="0" algn="r">
                        <a:spcBef>
                          <a:spcPts val="0"/>
                        </a:spcBef>
                        <a:spcAft>
                          <a:spcPts val="0"/>
                        </a:spcAft>
                      </a:pPr>
                      <a:r>
                        <a:rPr lang="en-US" sz="2000">
                          <a:latin typeface="Times New Roman"/>
                          <a:ea typeface="Times New Roman"/>
                        </a:rPr>
                        <a:t>Personnel coordination</a:t>
                      </a:r>
                    </a:p>
                  </a:txBody>
                  <a:tcPr marL="68580" marR="68580" marT="0" marB="0"/>
                </a:tc>
                <a:tc>
                  <a:txBody>
                    <a:bodyPr/>
                    <a:lstStyle/>
                    <a:p>
                      <a:pPr marL="0" marR="0" algn="ctr">
                        <a:spcBef>
                          <a:spcPts val="0"/>
                        </a:spcBef>
                        <a:spcAft>
                          <a:spcPts val="0"/>
                        </a:spcAft>
                      </a:pPr>
                      <a:r>
                        <a:rPr lang="en-US" sz="1200" smtClean="0">
                          <a:latin typeface="Times New Roman"/>
                          <a:ea typeface="Times New Roman"/>
                        </a:rPr>
                        <a:t>Primary</a:t>
                      </a:r>
                      <a:endParaRPr lang="en-US" sz="1200" dirty="0">
                        <a:latin typeface="Times New Roman"/>
                        <a:ea typeface="Times New Roman"/>
                      </a:endParaRPr>
                    </a:p>
                  </a:txBody>
                  <a:tcPr marL="68580" marR="68580" marT="0" marB="0"/>
                </a:tc>
                <a:tc>
                  <a:txBody>
                    <a:bodyPr/>
                    <a:lstStyle/>
                    <a:p>
                      <a:pPr marL="0" marR="0" algn="ctr">
                        <a:spcBef>
                          <a:spcPts val="0"/>
                        </a:spcBef>
                        <a:spcAft>
                          <a:spcPts val="0"/>
                        </a:spcAft>
                      </a:pPr>
                      <a:r>
                        <a:rPr lang="en-US" sz="1200" smtClean="0">
                          <a:latin typeface="Times New Roman"/>
                          <a:ea typeface="Times New Roman"/>
                        </a:rPr>
                        <a:t>Secondary</a:t>
                      </a:r>
                      <a:endParaRPr lang="en-US" sz="1200" dirty="0">
                        <a:latin typeface="Times New Roman"/>
                        <a:ea typeface="Times New Roman"/>
                      </a:endParaRPr>
                    </a:p>
                  </a:txBody>
                  <a:tcPr marL="68580" marR="68580" marT="0" marB="0"/>
                </a:tc>
                <a:tc>
                  <a:txBody>
                    <a:bodyPr/>
                    <a:lstStyle/>
                    <a:p>
                      <a:pPr marL="0" marR="0" algn="ctr">
                        <a:spcBef>
                          <a:spcPts val="0"/>
                        </a:spcBef>
                        <a:spcAft>
                          <a:spcPts val="0"/>
                        </a:spcAft>
                      </a:pPr>
                      <a:r>
                        <a:rPr lang="en-US" sz="1200" smtClean="0">
                          <a:latin typeface="Times New Roman"/>
                          <a:ea typeface="Times New Roman"/>
                        </a:rPr>
                        <a:t>Secondary</a:t>
                      </a:r>
                      <a:endParaRPr lang="en-US" sz="1200" dirty="0">
                        <a:latin typeface="Times New Roman"/>
                        <a:ea typeface="Times New Roman"/>
                      </a:endParaRPr>
                    </a:p>
                  </a:txBody>
                  <a:tcPr marL="68580" marR="68580" marT="0" marB="0"/>
                </a:tc>
              </a:tr>
              <a:tr h="370840">
                <a:tc>
                  <a:txBody>
                    <a:bodyPr/>
                    <a:lstStyle/>
                    <a:p>
                      <a:pPr marL="0" marR="0" algn="r">
                        <a:spcBef>
                          <a:spcPts val="0"/>
                        </a:spcBef>
                        <a:spcAft>
                          <a:spcPts val="0"/>
                        </a:spcAft>
                      </a:pPr>
                      <a:r>
                        <a:rPr lang="en-US" sz="2000">
                          <a:latin typeface="Times New Roman"/>
                          <a:ea typeface="Times New Roman"/>
                        </a:rPr>
                        <a:t>Training</a:t>
                      </a:r>
                    </a:p>
                  </a:txBody>
                  <a:tcPr marL="68580" marR="68580" marT="0" marB="0"/>
                </a:tc>
                <a:tc>
                  <a:txBody>
                    <a:bodyPr/>
                    <a:lstStyle/>
                    <a:p>
                      <a:pPr marL="0" marR="0" algn="ctr">
                        <a:spcBef>
                          <a:spcPts val="0"/>
                        </a:spcBef>
                        <a:spcAft>
                          <a:spcPts val="0"/>
                        </a:spcAft>
                      </a:pPr>
                      <a:r>
                        <a:rPr lang="en-US" sz="1200" dirty="0" smtClean="0">
                          <a:latin typeface="Times New Roman"/>
                          <a:ea typeface="Times New Roman"/>
                        </a:rPr>
                        <a:t>Primary</a:t>
                      </a:r>
                      <a:endParaRPr lang="en-US" sz="1200" dirty="0">
                        <a:latin typeface="Times New Roman"/>
                        <a:ea typeface="Times New Roman"/>
                      </a:endParaRPr>
                    </a:p>
                  </a:txBody>
                  <a:tcPr marL="68580" marR="68580" marT="0" marB="0"/>
                </a:tc>
                <a:tc>
                  <a:txBody>
                    <a:bodyPr/>
                    <a:lstStyle/>
                    <a:p>
                      <a:pPr marL="0" marR="0" algn="ctr">
                        <a:spcBef>
                          <a:spcPts val="0"/>
                        </a:spcBef>
                        <a:spcAft>
                          <a:spcPts val="0"/>
                        </a:spcAft>
                      </a:pPr>
                      <a:r>
                        <a:rPr lang="en-US" sz="1200" dirty="0" smtClean="0">
                          <a:latin typeface="Times New Roman"/>
                          <a:ea typeface="Times New Roman"/>
                        </a:rPr>
                        <a:t>Secondary</a:t>
                      </a:r>
                      <a:endParaRPr lang="en-US" sz="1200" dirty="0">
                        <a:latin typeface="Times New Roman"/>
                        <a:ea typeface="Times New Roman"/>
                      </a:endParaRPr>
                    </a:p>
                  </a:txBody>
                  <a:tcPr marL="68580" marR="68580" marT="0" marB="0"/>
                </a:tc>
                <a:tc>
                  <a:txBody>
                    <a:bodyPr/>
                    <a:lstStyle/>
                    <a:p>
                      <a:pPr marL="0" marR="0" algn="ctr">
                        <a:spcBef>
                          <a:spcPts val="0"/>
                        </a:spcBef>
                        <a:spcAft>
                          <a:spcPts val="0"/>
                        </a:spcAft>
                      </a:pPr>
                      <a:r>
                        <a:rPr lang="en-US" sz="1200" dirty="0" smtClean="0">
                          <a:latin typeface="Times New Roman"/>
                          <a:ea typeface="Times New Roman"/>
                        </a:rPr>
                        <a:t>Secondary</a:t>
                      </a:r>
                      <a:endParaRPr lang="en-US" sz="1200" dirty="0">
                        <a:latin typeface="Times New Roman"/>
                        <a:ea typeface="Times New Roman"/>
                      </a:endParaRPr>
                    </a:p>
                  </a:txBody>
                  <a:tcPr marL="68580" marR="68580" marT="0" marB="0"/>
                </a:tc>
              </a:tr>
              <a:tr h="370840">
                <a:tc>
                  <a:txBody>
                    <a:bodyPr/>
                    <a:lstStyle/>
                    <a:p>
                      <a:pPr marL="0" marR="0" algn="r">
                        <a:spcBef>
                          <a:spcPts val="0"/>
                        </a:spcBef>
                        <a:spcAft>
                          <a:spcPts val="0"/>
                        </a:spcAft>
                      </a:pPr>
                      <a:r>
                        <a:rPr lang="en-US" sz="2000">
                          <a:latin typeface="Times New Roman"/>
                          <a:ea typeface="Times New Roman"/>
                        </a:rPr>
                        <a:t>Alternative care management (administrative/supply/support)</a:t>
                      </a:r>
                    </a:p>
                  </a:txBody>
                  <a:tcPr marL="68580" marR="68580" marT="0" marB="0"/>
                </a:tc>
                <a:tc>
                  <a:txBody>
                    <a:bodyPr/>
                    <a:lstStyle/>
                    <a:p>
                      <a:pPr marL="0" marR="0" algn="ctr">
                        <a:spcBef>
                          <a:spcPts val="0"/>
                        </a:spcBef>
                        <a:spcAft>
                          <a:spcPts val="0"/>
                        </a:spcAft>
                      </a:pPr>
                      <a:r>
                        <a:rPr lang="en-US" sz="1200">
                          <a:latin typeface="Times New Roman"/>
                          <a:ea typeface="Times New Roman"/>
                        </a:rPr>
                        <a:t>?</a:t>
                      </a:r>
                    </a:p>
                  </a:txBody>
                  <a:tcPr marL="68580" marR="68580" marT="0" marB="0"/>
                </a:tc>
                <a:tc>
                  <a:txBody>
                    <a:bodyPr/>
                    <a:lstStyle/>
                    <a:p>
                      <a:pPr marL="0" marR="0" algn="ctr">
                        <a:spcBef>
                          <a:spcPts val="0"/>
                        </a:spcBef>
                        <a:spcAft>
                          <a:spcPts val="0"/>
                        </a:spcAft>
                      </a:pPr>
                      <a:r>
                        <a:rPr lang="en-US" sz="1200">
                          <a:latin typeface="Times New Roman"/>
                          <a:ea typeface="Times New Roman"/>
                        </a:rPr>
                        <a:t>?</a:t>
                      </a:r>
                    </a:p>
                  </a:txBody>
                  <a:tcPr marL="68580" marR="68580" marT="0" marB="0"/>
                </a:tc>
                <a:tc>
                  <a:txBody>
                    <a:bodyPr/>
                    <a:lstStyle/>
                    <a:p>
                      <a:pPr marL="0" marR="0" algn="ctr">
                        <a:spcBef>
                          <a:spcPts val="0"/>
                        </a:spcBef>
                        <a:spcAft>
                          <a:spcPts val="0"/>
                        </a:spcAft>
                      </a:pPr>
                      <a:r>
                        <a:rPr lang="en-US" sz="1200">
                          <a:latin typeface="Times New Roman"/>
                          <a:ea typeface="Times New Roman"/>
                        </a:rPr>
                        <a:t>?</a:t>
                      </a:r>
                    </a:p>
                  </a:txBody>
                  <a:tcPr marL="68580" marR="68580" marT="0" marB="0"/>
                </a:tc>
              </a:tr>
              <a:tr h="370840">
                <a:tc>
                  <a:txBody>
                    <a:bodyPr/>
                    <a:lstStyle/>
                    <a:p>
                      <a:pPr marL="0" marR="0" algn="r">
                        <a:spcBef>
                          <a:spcPts val="0"/>
                        </a:spcBef>
                        <a:spcAft>
                          <a:spcPts val="0"/>
                        </a:spcAft>
                      </a:pPr>
                      <a:r>
                        <a:rPr lang="en-US" sz="2000">
                          <a:latin typeface="Times New Roman"/>
                          <a:ea typeface="Times New Roman"/>
                        </a:rPr>
                        <a:t>Alternative care (patient care)</a:t>
                      </a:r>
                    </a:p>
                  </a:txBody>
                  <a:tcPr marL="68580" marR="68580" marT="0" marB="0"/>
                </a:tc>
                <a:tc>
                  <a:txBody>
                    <a:bodyPr/>
                    <a:lstStyle/>
                    <a:p>
                      <a:pPr marL="0" marR="0" algn="ctr">
                        <a:spcBef>
                          <a:spcPts val="0"/>
                        </a:spcBef>
                        <a:spcAft>
                          <a:spcPts val="0"/>
                        </a:spcAft>
                      </a:pPr>
                      <a:r>
                        <a:rPr lang="en-US" sz="1200">
                          <a:latin typeface="Times New Roman"/>
                          <a:ea typeface="Times New Roman"/>
                        </a:rPr>
                        <a:t>?</a:t>
                      </a:r>
                    </a:p>
                  </a:txBody>
                  <a:tcPr marL="68580" marR="68580" marT="0" marB="0"/>
                </a:tc>
                <a:tc>
                  <a:txBody>
                    <a:bodyPr/>
                    <a:lstStyle/>
                    <a:p>
                      <a:pPr marL="0" marR="0" algn="ctr">
                        <a:spcBef>
                          <a:spcPts val="0"/>
                        </a:spcBef>
                        <a:spcAft>
                          <a:spcPts val="0"/>
                        </a:spcAft>
                      </a:pPr>
                      <a:r>
                        <a:rPr lang="en-US" sz="1200">
                          <a:latin typeface="Times New Roman"/>
                          <a:ea typeface="Times New Roman"/>
                        </a:rPr>
                        <a:t>?</a:t>
                      </a:r>
                    </a:p>
                  </a:txBody>
                  <a:tcPr marL="68580" marR="68580" marT="0" marB="0"/>
                </a:tc>
                <a:tc>
                  <a:txBody>
                    <a:bodyPr/>
                    <a:lstStyle/>
                    <a:p>
                      <a:pPr marL="0" marR="0" algn="ctr">
                        <a:spcBef>
                          <a:spcPts val="0"/>
                        </a:spcBef>
                        <a:spcAft>
                          <a:spcPts val="0"/>
                        </a:spcAft>
                      </a:pPr>
                      <a:r>
                        <a:rPr lang="en-US" sz="1200">
                          <a:latin typeface="Times New Roman"/>
                          <a:ea typeface="Times New Roman"/>
                        </a:rPr>
                        <a:t>?</a:t>
                      </a:r>
                    </a:p>
                  </a:txBody>
                  <a:tcPr marL="68580" marR="68580" marT="0" marB="0"/>
                </a:tc>
              </a:tr>
              <a:tr h="370840">
                <a:tc>
                  <a:txBody>
                    <a:bodyPr/>
                    <a:lstStyle/>
                    <a:p>
                      <a:pPr marL="0" marR="0" algn="r">
                        <a:spcBef>
                          <a:spcPts val="0"/>
                        </a:spcBef>
                        <a:spcAft>
                          <a:spcPts val="0"/>
                        </a:spcAft>
                      </a:pPr>
                      <a:r>
                        <a:rPr lang="en-US" sz="2000">
                          <a:latin typeface="Times New Roman"/>
                          <a:ea typeface="Times New Roman"/>
                        </a:rPr>
                        <a:t>Assistance with patient distribution</a:t>
                      </a:r>
                    </a:p>
                  </a:txBody>
                  <a:tcPr marL="68580" marR="68580" marT="0" marB="0"/>
                </a:tc>
                <a:tc>
                  <a:txBody>
                    <a:bodyPr/>
                    <a:lstStyle/>
                    <a:p>
                      <a:pPr marL="0" marR="0" algn="ctr">
                        <a:spcBef>
                          <a:spcPts val="0"/>
                        </a:spcBef>
                        <a:spcAft>
                          <a:spcPts val="0"/>
                        </a:spcAft>
                      </a:pPr>
                      <a:r>
                        <a:rPr lang="en-US" sz="1200" smtClean="0">
                          <a:latin typeface="Times New Roman"/>
                          <a:ea typeface="Times New Roman"/>
                        </a:rPr>
                        <a:t>Primary</a:t>
                      </a:r>
                      <a:endParaRPr lang="en-US" sz="1200" dirty="0">
                        <a:latin typeface="Times New Roman"/>
                        <a:ea typeface="Times New Roman"/>
                      </a:endParaRPr>
                    </a:p>
                  </a:txBody>
                  <a:tcPr marL="68580" marR="68580" marT="0" marB="0"/>
                </a:tc>
                <a:tc>
                  <a:txBody>
                    <a:bodyPr/>
                    <a:lstStyle/>
                    <a:p>
                      <a:pPr marL="0" marR="0" algn="ctr">
                        <a:spcBef>
                          <a:spcPts val="0"/>
                        </a:spcBef>
                        <a:spcAft>
                          <a:spcPts val="0"/>
                        </a:spcAft>
                      </a:pPr>
                      <a:r>
                        <a:rPr lang="en-US" sz="1200" dirty="0" smtClean="0">
                          <a:latin typeface="Times New Roman"/>
                          <a:ea typeface="Times New Roman"/>
                        </a:rPr>
                        <a:t>None</a:t>
                      </a:r>
                      <a:endParaRPr lang="en-US" sz="1200" dirty="0">
                        <a:latin typeface="Times New Roman"/>
                        <a:ea typeface="Times New Roman"/>
                      </a:endParaRPr>
                    </a:p>
                  </a:txBody>
                  <a:tcPr marL="68580" marR="68580" marT="0" marB="0"/>
                </a:tc>
                <a:tc>
                  <a:txBody>
                    <a:bodyPr/>
                    <a:lstStyle/>
                    <a:p>
                      <a:pPr marL="0" marR="0" algn="ctr">
                        <a:spcBef>
                          <a:spcPts val="0"/>
                        </a:spcBef>
                        <a:spcAft>
                          <a:spcPts val="0"/>
                        </a:spcAft>
                      </a:pPr>
                      <a:r>
                        <a:rPr lang="en-US" sz="1200" smtClean="0">
                          <a:latin typeface="Times New Roman"/>
                          <a:ea typeface="Times New Roman"/>
                        </a:rPr>
                        <a:t>None</a:t>
                      </a:r>
                      <a:endParaRPr lang="en-US" sz="1200" dirty="0">
                        <a:latin typeface="Times New Roman"/>
                        <a:ea typeface="Times New Roman"/>
                      </a:endParaRPr>
                    </a:p>
                  </a:txBody>
                  <a:tcPr marL="68580" marR="68580" marT="0" marB="0"/>
                </a:tc>
              </a:tr>
              <a:tr h="370840">
                <a:tc>
                  <a:txBody>
                    <a:bodyPr/>
                    <a:lstStyle/>
                    <a:p>
                      <a:pPr marL="0" marR="0" algn="r">
                        <a:spcBef>
                          <a:spcPts val="0"/>
                        </a:spcBef>
                        <a:spcAft>
                          <a:spcPts val="0"/>
                        </a:spcAft>
                      </a:pPr>
                      <a:r>
                        <a:rPr lang="en-US" sz="2000" dirty="0" smtClean="0">
                          <a:latin typeface="Times New Roman"/>
                          <a:ea typeface="Times New Roman"/>
                        </a:rPr>
                        <a:t>EMS management </a:t>
                      </a:r>
                      <a:endParaRPr lang="en-US" sz="2000" dirty="0">
                        <a:latin typeface="Times New Roman"/>
                        <a:ea typeface="Times New Roman"/>
                      </a:endParaRPr>
                    </a:p>
                  </a:txBody>
                  <a:tcPr marL="68580" marR="68580" marT="0" marB="0"/>
                </a:tc>
                <a:tc>
                  <a:txBody>
                    <a:bodyPr/>
                    <a:lstStyle/>
                    <a:p>
                      <a:pPr marL="0" marR="0" algn="ctr">
                        <a:spcBef>
                          <a:spcPts val="0"/>
                        </a:spcBef>
                        <a:spcAft>
                          <a:spcPts val="0"/>
                        </a:spcAft>
                      </a:pPr>
                      <a:r>
                        <a:rPr lang="en-US" sz="1200" smtClean="0">
                          <a:latin typeface="Times New Roman"/>
                          <a:ea typeface="Times New Roman"/>
                        </a:rPr>
                        <a:t>Primary</a:t>
                      </a:r>
                      <a:endParaRPr lang="en-US" sz="1200" dirty="0">
                        <a:latin typeface="Times New Roman"/>
                        <a:ea typeface="Times New Roman"/>
                      </a:endParaRPr>
                    </a:p>
                  </a:txBody>
                  <a:tcPr marL="68580" marR="68580" marT="0" marB="0"/>
                </a:tc>
                <a:tc>
                  <a:txBody>
                    <a:bodyPr/>
                    <a:lstStyle/>
                    <a:p>
                      <a:pPr marL="0" marR="0" algn="ctr">
                        <a:spcBef>
                          <a:spcPts val="0"/>
                        </a:spcBef>
                        <a:spcAft>
                          <a:spcPts val="0"/>
                        </a:spcAft>
                      </a:pPr>
                      <a:r>
                        <a:rPr lang="en-US" sz="1200" smtClean="0">
                          <a:latin typeface="Times New Roman"/>
                          <a:ea typeface="Times New Roman"/>
                        </a:rPr>
                        <a:t>None</a:t>
                      </a:r>
                      <a:endParaRPr lang="en-US" sz="1200" dirty="0">
                        <a:latin typeface="Times New Roman"/>
                        <a:ea typeface="Times New Roman"/>
                      </a:endParaRPr>
                    </a:p>
                  </a:txBody>
                  <a:tcPr marL="68580" marR="68580" marT="0" marB="0"/>
                </a:tc>
                <a:tc>
                  <a:txBody>
                    <a:bodyPr/>
                    <a:lstStyle/>
                    <a:p>
                      <a:pPr marL="0" marR="0" algn="ctr">
                        <a:spcBef>
                          <a:spcPts val="0"/>
                        </a:spcBef>
                        <a:spcAft>
                          <a:spcPts val="0"/>
                        </a:spcAft>
                      </a:pPr>
                      <a:r>
                        <a:rPr lang="en-US" sz="1200" smtClean="0">
                          <a:latin typeface="Times New Roman"/>
                          <a:ea typeface="Times New Roman"/>
                        </a:rPr>
                        <a:t>None</a:t>
                      </a:r>
                      <a:endParaRPr lang="en-US" sz="1200" dirty="0">
                        <a:latin typeface="Times New Roman"/>
                        <a:ea typeface="Times New Roman"/>
                      </a:endParaRPr>
                    </a:p>
                  </a:txBody>
                  <a:tcPr marL="68580" marR="68580" marT="0" marB="0"/>
                </a:tc>
              </a:tr>
              <a:tr h="370840">
                <a:tc>
                  <a:txBody>
                    <a:bodyPr/>
                    <a:lstStyle/>
                    <a:p>
                      <a:pPr marL="0" marR="0" algn="r">
                        <a:spcBef>
                          <a:spcPts val="0"/>
                        </a:spcBef>
                        <a:spcAft>
                          <a:spcPts val="0"/>
                        </a:spcAft>
                      </a:pPr>
                      <a:r>
                        <a:rPr lang="en-US" sz="2000">
                          <a:latin typeface="Times New Roman"/>
                          <a:ea typeface="Times New Roman"/>
                        </a:rPr>
                        <a:t>Professional information and guidelines</a:t>
                      </a:r>
                    </a:p>
                  </a:txBody>
                  <a:tcPr marL="68580" marR="68580" marT="0" marB="0"/>
                </a:tc>
                <a:tc>
                  <a:txBody>
                    <a:bodyPr/>
                    <a:lstStyle/>
                    <a:p>
                      <a:pPr marL="0" marR="0" algn="ctr">
                        <a:spcBef>
                          <a:spcPts val="0"/>
                        </a:spcBef>
                        <a:spcAft>
                          <a:spcPts val="0"/>
                        </a:spcAft>
                      </a:pPr>
                      <a:r>
                        <a:rPr lang="en-US" sz="1200" smtClean="0">
                          <a:latin typeface="Times New Roman"/>
                          <a:ea typeface="Times New Roman"/>
                        </a:rPr>
                        <a:t>Primary</a:t>
                      </a:r>
                      <a:endParaRPr lang="en-US" sz="1200" dirty="0">
                        <a:latin typeface="Times New Roman"/>
                        <a:ea typeface="Times New Roman"/>
                      </a:endParaRPr>
                    </a:p>
                  </a:txBody>
                  <a:tcPr marL="68580" marR="68580" marT="0" marB="0"/>
                </a:tc>
                <a:tc>
                  <a:txBody>
                    <a:bodyPr/>
                    <a:lstStyle/>
                    <a:p>
                      <a:pPr marL="0" marR="0" algn="ctr">
                        <a:spcBef>
                          <a:spcPts val="0"/>
                        </a:spcBef>
                        <a:spcAft>
                          <a:spcPts val="0"/>
                        </a:spcAft>
                      </a:pPr>
                      <a:r>
                        <a:rPr lang="en-US" sz="1200" smtClean="0">
                          <a:latin typeface="Times New Roman"/>
                          <a:ea typeface="Times New Roman"/>
                        </a:rPr>
                        <a:t>None</a:t>
                      </a:r>
                      <a:endParaRPr lang="en-US" sz="1200" dirty="0">
                        <a:latin typeface="Times New Roman"/>
                        <a:ea typeface="Times New Roman"/>
                      </a:endParaRPr>
                    </a:p>
                  </a:txBody>
                  <a:tcPr marL="68580" marR="68580" marT="0" marB="0"/>
                </a:tc>
                <a:tc>
                  <a:txBody>
                    <a:bodyPr/>
                    <a:lstStyle/>
                    <a:p>
                      <a:pPr marL="0" marR="0" algn="ctr">
                        <a:spcBef>
                          <a:spcPts val="0"/>
                        </a:spcBef>
                        <a:spcAft>
                          <a:spcPts val="0"/>
                        </a:spcAft>
                      </a:pPr>
                      <a:r>
                        <a:rPr lang="en-US" sz="1200" dirty="0" smtClean="0">
                          <a:latin typeface="Times New Roman"/>
                          <a:ea typeface="Times New Roman"/>
                        </a:rPr>
                        <a:t>None</a:t>
                      </a:r>
                      <a:endParaRPr lang="en-US" sz="1200" dirty="0">
                        <a:latin typeface="Times New Roman"/>
                        <a:ea typeface="Times New Roman"/>
                      </a:endParaRPr>
                    </a:p>
                  </a:txBody>
                  <a:tcPr marL="68580" marR="68580" marT="0" marB="0"/>
                </a:tc>
              </a:tr>
              <a:tr h="370840">
                <a:tc>
                  <a:txBody>
                    <a:bodyPr/>
                    <a:lstStyle/>
                    <a:p>
                      <a:pPr marL="0" marR="0" algn="r">
                        <a:spcBef>
                          <a:spcPts val="0"/>
                        </a:spcBef>
                        <a:spcAft>
                          <a:spcPts val="0"/>
                        </a:spcAft>
                      </a:pPr>
                      <a:r>
                        <a:rPr lang="en-US" sz="2000">
                          <a:latin typeface="Times New Roman"/>
                          <a:ea typeface="Times New Roman"/>
                        </a:rPr>
                        <a:t>Ethical decision making</a:t>
                      </a:r>
                    </a:p>
                  </a:txBody>
                  <a:tcPr marL="68580" marR="68580" marT="0" marB="0"/>
                </a:tc>
                <a:tc>
                  <a:txBody>
                    <a:bodyPr/>
                    <a:lstStyle/>
                    <a:p>
                      <a:pPr marL="0" marR="0" algn="ctr">
                        <a:spcBef>
                          <a:spcPts val="0"/>
                        </a:spcBef>
                        <a:spcAft>
                          <a:spcPts val="0"/>
                        </a:spcAft>
                      </a:pPr>
                      <a:r>
                        <a:rPr lang="en-US" sz="1200" smtClean="0">
                          <a:latin typeface="Times New Roman"/>
                          <a:ea typeface="Times New Roman"/>
                        </a:rPr>
                        <a:t>Primary</a:t>
                      </a:r>
                      <a:endParaRPr lang="en-US" sz="1200" dirty="0">
                        <a:latin typeface="Times New Roman"/>
                        <a:ea typeface="Times New Roman"/>
                      </a:endParaRPr>
                    </a:p>
                  </a:txBody>
                  <a:tcPr marL="68580" marR="68580" marT="0" marB="0"/>
                </a:tc>
                <a:tc>
                  <a:txBody>
                    <a:bodyPr/>
                    <a:lstStyle/>
                    <a:p>
                      <a:pPr marL="0" marR="0" algn="ctr">
                        <a:spcBef>
                          <a:spcPts val="0"/>
                        </a:spcBef>
                        <a:spcAft>
                          <a:spcPts val="0"/>
                        </a:spcAft>
                      </a:pPr>
                      <a:r>
                        <a:rPr lang="en-US" sz="1200" smtClean="0">
                          <a:latin typeface="Times New Roman"/>
                          <a:ea typeface="Times New Roman"/>
                        </a:rPr>
                        <a:t>Secondary</a:t>
                      </a:r>
                      <a:endParaRPr lang="en-US" sz="1200" dirty="0">
                        <a:latin typeface="Times New Roman"/>
                        <a:ea typeface="Times New Roman"/>
                      </a:endParaRPr>
                    </a:p>
                  </a:txBody>
                  <a:tcPr marL="68580" marR="68580" marT="0" marB="0"/>
                </a:tc>
                <a:tc>
                  <a:txBody>
                    <a:bodyPr/>
                    <a:lstStyle/>
                    <a:p>
                      <a:pPr marL="0" marR="0" algn="ctr">
                        <a:spcBef>
                          <a:spcPts val="0"/>
                        </a:spcBef>
                        <a:spcAft>
                          <a:spcPts val="0"/>
                        </a:spcAft>
                      </a:pPr>
                      <a:r>
                        <a:rPr lang="en-US" sz="1200" dirty="0" smtClean="0">
                          <a:latin typeface="Times New Roman"/>
                          <a:ea typeface="Times New Roman"/>
                        </a:rPr>
                        <a:t>Secondary</a:t>
                      </a:r>
                      <a:endParaRPr lang="en-US" sz="1200" dirty="0">
                        <a:latin typeface="Times New Roman"/>
                        <a:ea typeface="Times New Roman"/>
                      </a:endParaRPr>
                    </a:p>
                  </a:txBody>
                  <a:tcPr marL="68580" marR="68580" marT="0" marB="0"/>
                </a:tc>
              </a:tr>
              <a:tr h="370840">
                <a:tc>
                  <a:txBody>
                    <a:bodyPr/>
                    <a:lstStyle/>
                    <a:p>
                      <a:pPr marL="0" marR="0" algn="r">
                        <a:spcBef>
                          <a:spcPts val="0"/>
                        </a:spcBef>
                        <a:spcAft>
                          <a:spcPts val="0"/>
                        </a:spcAft>
                      </a:pPr>
                      <a:r>
                        <a:rPr lang="en-US" sz="2000" dirty="0">
                          <a:latin typeface="Times New Roman"/>
                          <a:ea typeface="Times New Roman"/>
                        </a:rPr>
                        <a:t>Quality of care </a:t>
                      </a:r>
                    </a:p>
                  </a:txBody>
                  <a:tcPr marL="68580" marR="68580" marT="0" marB="0"/>
                </a:tc>
                <a:tc>
                  <a:txBody>
                    <a:bodyPr/>
                    <a:lstStyle/>
                    <a:p>
                      <a:pPr marL="0" marR="0" algn="ctr">
                        <a:spcBef>
                          <a:spcPts val="0"/>
                        </a:spcBef>
                        <a:spcAft>
                          <a:spcPts val="0"/>
                        </a:spcAft>
                      </a:pPr>
                      <a:r>
                        <a:rPr lang="en-US" sz="1200" dirty="0" smtClean="0">
                          <a:latin typeface="Times New Roman"/>
                          <a:ea typeface="Times New Roman"/>
                        </a:rPr>
                        <a:t>Primary</a:t>
                      </a:r>
                      <a:endParaRPr lang="en-US" sz="1200" dirty="0">
                        <a:latin typeface="Times New Roman"/>
                        <a:ea typeface="Times New Roman"/>
                      </a:endParaRPr>
                    </a:p>
                  </a:txBody>
                  <a:tcPr marL="68580" marR="68580" marT="0" marB="0"/>
                </a:tc>
                <a:tc>
                  <a:txBody>
                    <a:bodyPr/>
                    <a:lstStyle/>
                    <a:p>
                      <a:pPr marL="0" marR="0" algn="ctr">
                        <a:spcBef>
                          <a:spcPts val="0"/>
                        </a:spcBef>
                        <a:spcAft>
                          <a:spcPts val="0"/>
                        </a:spcAft>
                      </a:pPr>
                      <a:r>
                        <a:rPr lang="en-US" sz="1200" smtClean="0">
                          <a:latin typeface="Times New Roman"/>
                          <a:ea typeface="Times New Roman"/>
                        </a:rPr>
                        <a:t>None</a:t>
                      </a:r>
                      <a:endParaRPr lang="en-US" sz="1200" dirty="0">
                        <a:latin typeface="Times New Roman"/>
                        <a:ea typeface="Times New Roman"/>
                      </a:endParaRPr>
                    </a:p>
                  </a:txBody>
                  <a:tcPr marL="68580" marR="68580" marT="0" marB="0"/>
                </a:tc>
                <a:tc>
                  <a:txBody>
                    <a:bodyPr/>
                    <a:lstStyle/>
                    <a:p>
                      <a:pPr marL="0" marR="0" algn="ctr">
                        <a:spcBef>
                          <a:spcPts val="0"/>
                        </a:spcBef>
                        <a:spcAft>
                          <a:spcPts val="0"/>
                        </a:spcAft>
                      </a:pPr>
                      <a:r>
                        <a:rPr lang="en-US" sz="1200" dirty="0" smtClean="0">
                          <a:latin typeface="Times New Roman"/>
                          <a:ea typeface="Times New Roman"/>
                        </a:rPr>
                        <a:t>None</a:t>
                      </a:r>
                      <a:endParaRPr lang="en-US" sz="1200" dirty="0">
                        <a:latin typeface="Times New Roman"/>
                        <a:ea typeface="Times New Roman"/>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Vaccine</a:t>
            </a:r>
            <a:endParaRPr lang="en-US" dirty="0"/>
          </a:p>
        </p:txBody>
      </p:sp>
      <p:graphicFrame>
        <p:nvGraphicFramePr>
          <p:cNvPr id="4" name="Content Placeholder 3"/>
          <p:cNvGraphicFramePr>
            <a:graphicFrameLocks noGrp="1"/>
          </p:cNvGraphicFramePr>
          <p:nvPr>
            <p:ph idx="1"/>
          </p:nvPr>
        </p:nvGraphicFramePr>
        <p:xfrm>
          <a:off x="457200" y="1600200"/>
          <a:ext cx="8229600" cy="2225040"/>
        </p:xfrm>
        <a:graphic>
          <a:graphicData uri="http://schemas.openxmlformats.org/drawingml/2006/table">
            <a:tbl>
              <a:tblPr firstRow="1" bandRow="1">
                <a:tableStyleId>{5C22544A-7EE6-4342-B048-85BDC9FD1C3A}</a:tableStyleId>
              </a:tblPr>
              <a:tblGrid>
                <a:gridCol w="4724400"/>
                <a:gridCol w="1219200"/>
                <a:gridCol w="1143000"/>
                <a:gridCol w="1143000"/>
              </a:tblGrid>
              <a:tr h="370840">
                <a:tc>
                  <a:txBody>
                    <a:bodyPr/>
                    <a:lstStyle/>
                    <a:p>
                      <a:pPr marL="0" marR="0" algn="ctr">
                        <a:spcBef>
                          <a:spcPts val="0"/>
                        </a:spcBef>
                        <a:spcAft>
                          <a:spcPts val="0"/>
                        </a:spcAft>
                      </a:pPr>
                      <a:endParaRPr lang="en-US" sz="1200" dirty="0">
                        <a:latin typeface="Times New Roman"/>
                        <a:ea typeface="Times New Roman"/>
                      </a:endParaRPr>
                    </a:p>
                    <a:p>
                      <a:pPr marL="0" marR="0" algn="ctr">
                        <a:spcBef>
                          <a:spcPts val="0"/>
                        </a:spcBef>
                        <a:spcAft>
                          <a:spcPts val="0"/>
                        </a:spcAft>
                      </a:pPr>
                      <a:r>
                        <a:rPr lang="en-US" sz="1200" b="1" dirty="0">
                          <a:latin typeface="Times New Roman"/>
                          <a:ea typeface="Times New Roman"/>
                        </a:rPr>
                        <a:t>TASK</a:t>
                      </a:r>
                      <a:endParaRPr lang="en-US" sz="1200" dirty="0">
                        <a:latin typeface="Times New Roman"/>
                        <a:ea typeface="Times New Roman"/>
                      </a:endParaRPr>
                    </a:p>
                  </a:txBody>
                  <a:tcPr marL="68580" marR="68580" marT="0" marB="0"/>
                </a:tc>
                <a:tc>
                  <a:txBody>
                    <a:bodyPr/>
                    <a:lstStyle/>
                    <a:p>
                      <a:pPr marL="0" marR="0" algn="ctr">
                        <a:spcBef>
                          <a:spcPts val="0"/>
                        </a:spcBef>
                        <a:spcAft>
                          <a:spcPts val="0"/>
                        </a:spcAft>
                      </a:pPr>
                      <a:endParaRPr lang="en-US" sz="1200" dirty="0">
                        <a:latin typeface="Times New Roman"/>
                        <a:ea typeface="Times New Roman"/>
                      </a:endParaRPr>
                    </a:p>
                    <a:p>
                      <a:pPr marL="0" marR="0" algn="ctr">
                        <a:spcBef>
                          <a:spcPts val="0"/>
                        </a:spcBef>
                        <a:spcAft>
                          <a:spcPts val="0"/>
                        </a:spcAft>
                      </a:pPr>
                      <a:r>
                        <a:rPr lang="en-US" sz="1100" b="1" dirty="0">
                          <a:latin typeface="Times New Roman"/>
                          <a:ea typeface="Times New Roman"/>
                        </a:rPr>
                        <a:t>STATE</a:t>
                      </a:r>
                      <a:endParaRPr lang="en-US" sz="1200" dirty="0">
                        <a:latin typeface="Times New Roman"/>
                        <a:ea typeface="Times New Roman"/>
                      </a:endParaRPr>
                    </a:p>
                  </a:txBody>
                  <a:tcPr marL="68580" marR="68580" marT="0" marB="0"/>
                </a:tc>
                <a:tc>
                  <a:txBody>
                    <a:bodyPr/>
                    <a:lstStyle/>
                    <a:p>
                      <a:pPr marL="0" marR="0" algn="ctr">
                        <a:spcBef>
                          <a:spcPts val="0"/>
                        </a:spcBef>
                        <a:spcAft>
                          <a:spcPts val="0"/>
                        </a:spcAft>
                      </a:pPr>
                      <a:endParaRPr lang="en-US" sz="1200" dirty="0">
                        <a:latin typeface="Times New Roman"/>
                        <a:ea typeface="Times New Roman"/>
                      </a:endParaRPr>
                    </a:p>
                    <a:p>
                      <a:pPr marL="0" marR="0" algn="ctr">
                        <a:spcBef>
                          <a:spcPts val="0"/>
                        </a:spcBef>
                        <a:spcAft>
                          <a:spcPts val="0"/>
                        </a:spcAft>
                      </a:pPr>
                      <a:r>
                        <a:rPr lang="en-US" sz="1100" b="1" dirty="0">
                          <a:latin typeface="Times New Roman"/>
                          <a:ea typeface="Times New Roman"/>
                        </a:rPr>
                        <a:t>LOCAL</a:t>
                      </a:r>
                      <a:endParaRPr lang="en-US" sz="1200" dirty="0">
                        <a:latin typeface="Times New Roman"/>
                        <a:ea typeface="Times New Roman"/>
                      </a:endParaRPr>
                    </a:p>
                  </a:txBody>
                  <a:tcPr marL="68580" marR="68580" marT="0" marB="0"/>
                </a:tc>
                <a:tc>
                  <a:txBody>
                    <a:bodyPr/>
                    <a:lstStyle/>
                    <a:p>
                      <a:pPr marL="0" marR="0" algn="ctr">
                        <a:spcBef>
                          <a:spcPts val="0"/>
                        </a:spcBef>
                        <a:spcAft>
                          <a:spcPts val="0"/>
                        </a:spcAft>
                      </a:pPr>
                      <a:endParaRPr lang="en-US" sz="1200" dirty="0">
                        <a:latin typeface="Times New Roman"/>
                        <a:ea typeface="Times New Roman"/>
                      </a:endParaRPr>
                    </a:p>
                    <a:p>
                      <a:pPr marL="0" marR="0" algn="ctr">
                        <a:spcBef>
                          <a:spcPts val="0"/>
                        </a:spcBef>
                        <a:spcAft>
                          <a:spcPts val="0"/>
                        </a:spcAft>
                      </a:pPr>
                      <a:r>
                        <a:rPr lang="en-US" sz="1100" b="1" dirty="0">
                          <a:latin typeface="Times New Roman"/>
                          <a:ea typeface="Times New Roman"/>
                        </a:rPr>
                        <a:t>TRIBAL</a:t>
                      </a:r>
                      <a:endParaRPr lang="en-US" sz="1200" dirty="0">
                        <a:latin typeface="Times New Roman"/>
                        <a:ea typeface="Times New Roman"/>
                      </a:endParaRPr>
                    </a:p>
                  </a:txBody>
                  <a:tcPr marL="68580" marR="68580" marT="0" marB="0"/>
                </a:tc>
              </a:tr>
              <a:tr h="370840">
                <a:tc>
                  <a:txBody>
                    <a:bodyPr/>
                    <a:lstStyle/>
                    <a:p>
                      <a:pPr marL="0" marR="0" algn="r">
                        <a:spcBef>
                          <a:spcPts val="0"/>
                        </a:spcBef>
                        <a:spcAft>
                          <a:spcPts val="0"/>
                        </a:spcAft>
                      </a:pPr>
                      <a:r>
                        <a:rPr lang="en-US" sz="2000" dirty="0">
                          <a:latin typeface="Times New Roman"/>
                          <a:ea typeface="Times New Roman"/>
                        </a:rPr>
                        <a:t>Receipt and Storage</a:t>
                      </a:r>
                    </a:p>
                  </a:txBody>
                  <a:tcPr marL="68580" marR="68580" marT="0" marB="0"/>
                </a:tc>
                <a:tc>
                  <a:txBody>
                    <a:bodyPr/>
                    <a:lstStyle/>
                    <a:p>
                      <a:pPr marL="0" marR="0" algn="ctr">
                        <a:spcBef>
                          <a:spcPts val="0"/>
                        </a:spcBef>
                        <a:spcAft>
                          <a:spcPts val="0"/>
                        </a:spcAft>
                      </a:pPr>
                      <a:r>
                        <a:rPr lang="en-US" sz="1200" smtClean="0">
                          <a:latin typeface="Times New Roman"/>
                          <a:ea typeface="Times New Roman"/>
                        </a:rPr>
                        <a:t>Primary</a:t>
                      </a:r>
                      <a:endParaRPr lang="en-US" sz="1200" dirty="0">
                        <a:latin typeface="Times New Roman"/>
                        <a:ea typeface="Times New Roman"/>
                      </a:endParaRPr>
                    </a:p>
                  </a:txBody>
                  <a:tcPr marL="68580" marR="68580" marT="0" marB="0"/>
                </a:tc>
                <a:tc>
                  <a:txBody>
                    <a:bodyPr/>
                    <a:lstStyle/>
                    <a:p>
                      <a:pPr marL="0" marR="0" algn="ctr">
                        <a:spcBef>
                          <a:spcPts val="0"/>
                        </a:spcBef>
                        <a:spcAft>
                          <a:spcPts val="0"/>
                        </a:spcAft>
                      </a:pPr>
                      <a:r>
                        <a:rPr lang="en-US" sz="1200" smtClean="0">
                          <a:latin typeface="Times New Roman"/>
                          <a:ea typeface="Times New Roman"/>
                        </a:rPr>
                        <a:t>None</a:t>
                      </a:r>
                      <a:endParaRPr lang="en-US" sz="1200" dirty="0">
                        <a:latin typeface="Times New Roman"/>
                        <a:ea typeface="Times New Roman"/>
                      </a:endParaRPr>
                    </a:p>
                  </a:txBody>
                  <a:tcPr marL="68580" marR="68580" marT="0" marB="0"/>
                </a:tc>
                <a:tc>
                  <a:txBody>
                    <a:bodyPr/>
                    <a:lstStyle/>
                    <a:p>
                      <a:pPr marL="0" marR="0" algn="ctr">
                        <a:spcBef>
                          <a:spcPts val="0"/>
                        </a:spcBef>
                        <a:spcAft>
                          <a:spcPts val="0"/>
                        </a:spcAft>
                      </a:pPr>
                      <a:r>
                        <a:rPr lang="en-US" sz="1200" smtClean="0">
                          <a:latin typeface="Times New Roman"/>
                          <a:ea typeface="Times New Roman"/>
                        </a:rPr>
                        <a:t>None</a:t>
                      </a:r>
                      <a:endParaRPr lang="en-US" sz="1200" dirty="0">
                        <a:latin typeface="Times New Roman"/>
                        <a:ea typeface="Times New Roman"/>
                      </a:endParaRPr>
                    </a:p>
                  </a:txBody>
                  <a:tcPr marL="68580" marR="68580" marT="0" marB="0"/>
                </a:tc>
              </a:tr>
              <a:tr h="370840">
                <a:tc>
                  <a:txBody>
                    <a:bodyPr/>
                    <a:lstStyle/>
                    <a:p>
                      <a:pPr marL="0" marR="0" algn="r">
                        <a:spcBef>
                          <a:spcPts val="0"/>
                        </a:spcBef>
                        <a:spcAft>
                          <a:spcPts val="0"/>
                        </a:spcAft>
                      </a:pPr>
                      <a:r>
                        <a:rPr lang="en-US" sz="2000" dirty="0">
                          <a:latin typeface="Times New Roman"/>
                          <a:ea typeface="Times New Roman"/>
                        </a:rPr>
                        <a:t>Distribution</a:t>
                      </a:r>
                    </a:p>
                  </a:txBody>
                  <a:tcPr marL="68580" marR="68580" marT="0" marB="0"/>
                </a:tc>
                <a:tc>
                  <a:txBody>
                    <a:bodyPr/>
                    <a:lstStyle/>
                    <a:p>
                      <a:pPr marL="0" marR="0" algn="ctr">
                        <a:spcBef>
                          <a:spcPts val="0"/>
                        </a:spcBef>
                        <a:spcAft>
                          <a:spcPts val="0"/>
                        </a:spcAft>
                      </a:pPr>
                      <a:r>
                        <a:rPr lang="en-US" sz="1200" smtClean="0">
                          <a:latin typeface="Times New Roman"/>
                          <a:ea typeface="Times New Roman"/>
                        </a:rPr>
                        <a:t>Primary</a:t>
                      </a:r>
                      <a:endParaRPr lang="en-US" sz="1200" dirty="0">
                        <a:latin typeface="Times New Roman"/>
                        <a:ea typeface="Times New Roman"/>
                      </a:endParaRPr>
                    </a:p>
                  </a:txBody>
                  <a:tcPr marL="68580" marR="68580" marT="0" marB="0"/>
                </a:tc>
                <a:tc>
                  <a:txBody>
                    <a:bodyPr/>
                    <a:lstStyle/>
                    <a:p>
                      <a:pPr marL="0" marR="0" algn="ctr">
                        <a:spcBef>
                          <a:spcPts val="0"/>
                        </a:spcBef>
                        <a:spcAft>
                          <a:spcPts val="0"/>
                        </a:spcAft>
                      </a:pPr>
                      <a:r>
                        <a:rPr lang="en-US" sz="1200" smtClean="0">
                          <a:latin typeface="Times New Roman"/>
                          <a:ea typeface="Times New Roman"/>
                        </a:rPr>
                        <a:t>None</a:t>
                      </a:r>
                      <a:endParaRPr lang="en-US" sz="1200" dirty="0">
                        <a:latin typeface="Times New Roman"/>
                        <a:ea typeface="Times New Roman"/>
                      </a:endParaRPr>
                    </a:p>
                  </a:txBody>
                  <a:tcPr marL="68580" marR="68580" marT="0" marB="0"/>
                </a:tc>
                <a:tc>
                  <a:txBody>
                    <a:bodyPr/>
                    <a:lstStyle/>
                    <a:p>
                      <a:pPr marL="0" marR="0" algn="ctr">
                        <a:spcBef>
                          <a:spcPts val="0"/>
                        </a:spcBef>
                        <a:spcAft>
                          <a:spcPts val="0"/>
                        </a:spcAft>
                      </a:pPr>
                      <a:r>
                        <a:rPr lang="en-US" sz="1200" dirty="0" smtClean="0">
                          <a:latin typeface="Times New Roman"/>
                          <a:ea typeface="Times New Roman"/>
                        </a:rPr>
                        <a:t>None</a:t>
                      </a:r>
                      <a:endParaRPr lang="en-US" sz="1200" dirty="0">
                        <a:latin typeface="Times New Roman"/>
                        <a:ea typeface="Times New Roman"/>
                      </a:endParaRPr>
                    </a:p>
                  </a:txBody>
                  <a:tcPr marL="68580" marR="68580" marT="0" marB="0"/>
                </a:tc>
              </a:tr>
              <a:tr h="370840">
                <a:tc>
                  <a:txBody>
                    <a:bodyPr/>
                    <a:lstStyle/>
                    <a:p>
                      <a:pPr marL="0" marR="0" algn="r">
                        <a:spcBef>
                          <a:spcPts val="0"/>
                        </a:spcBef>
                        <a:spcAft>
                          <a:spcPts val="0"/>
                        </a:spcAft>
                      </a:pPr>
                      <a:r>
                        <a:rPr lang="en-US" sz="2000" dirty="0">
                          <a:latin typeface="Times New Roman"/>
                          <a:ea typeface="Times New Roman"/>
                        </a:rPr>
                        <a:t>Monitoring</a:t>
                      </a:r>
                    </a:p>
                  </a:txBody>
                  <a:tcPr marL="68580" marR="68580" marT="0" marB="0"/>
                </a:tc>
                <a:tc>
                  <a:txBody>
                    <a:bodyPr/>
                    <a:lstStyle/>
                    <a:p>
                      <a:pPr marL="0" marR="0" algn="ctr">
                        <a:spcBef>
                          <a:spcPts val="0"/>
                        </a:spcBef>
                        <a:spcAft>
                          <a:spcPts val="0"/>
                        </a:spcAft>
                      </a:pPr>
                      <a:r>
                        <a:rPr lang="en-US" sz="1200" dirty="0" smtClean="0">
                          <a:latin typeface="Times New Roman"/>
                          <a:ea typeface="Times New Roman"/>
                        </a:rPr>
                        <a:t>Primary</a:t>
                      </a:r>
                      <a:endParaRPr lang="en-US" sz="1200" dirty="0">
                        <a:latin typeface="Times New Roman"/>
                        <a:ea typeface="Times New Roman"/>
                      </a:endParaRPr>
                    </a:p>
                  </a:txBody>
                  <a:tcPr marL="68580" marR="68580" marT="0" marB="0"/>
                </a:tc>
                <a:tc>
                  <a:txBody>
                    <a:bodyPr/>
                    <a:lstStyle/>
                    <a:p>
                      <a:pPr marL="0" marR="0" algn="ctr">
                        <a:spcBef>
                          <a:spcPts val="0"/>
                        </a:spcBef>
                        <a:spcAft>
                          <a:spcPts val="0"/>
                        </a:spcAft>
                      </a:pPr>
                      <a:r>
                        <a:rPr lang="en-US" sz="1200" dirty="0" smtClean="0">
                          <a:latin typeface="Times New Roman"/>
                          <a:ea typeface="Times New Roman"/>
                        </a:rPr>
                        <a:t>Secondary</a:t>
                      </a:r>
                      <a:endParaRPr lang="en-US" sz="1200" dirty="0">
                        <a:latin typeface="Times New Roman"/>
                        <a:ea typeface="Times New Roman"/>
                      </a:endParaRPr>
                    </a:p>
                  </a:txBody>
                  <a:tcPr marL="68580" marR="68580" marT="0" marB="0"/>
                </a:tc>
                <a:tc>
                  <a:txBody>
                    <a:bodyPr/>
                    <a:lstStyle/>
                    <a:p>
                      <a:pPr marL="0" marR="0" algn="ctr">
                        <a:spcBef>
                          <a:spcPts val="0"/>
                        </a:spcBef>
                        <a:spcAft>
                          <a:spcPts val="0"/>
                        </a:spcAft>
                      </a:pPr>
                      <a:r>
                        <a:rPr lang="en-US" sz="1200" smtClean="0">
                          <a:latin typeface="Times New Roman"/>
                          <a:ea typeface="Times New Roman"/>
                        </a:rPr>
                        <a:t>Secondary</a:t>
                      </a:r>
                      <a:endParaRPr lang="en-US" sz="1200" dirty="0">
                        <a:latin typeface="Times New Roman"/>
                        <a:ea typeface="Times New Roman"/>
                      </a:endParaRPr>
                    </a:p>
                  </a:txBody>
                  <a:tcPr marL="68580" marR="68580" marT="0" marB="0"/>
                </a:tc>
              </a:tr>
              <a:tr h="370840">
                <a:tc>
                  <a:txBody>
                    <a:bodyPr/>
                    <a:lstStyle/>
                    <a:p>
                      <a:pPr marL="0" marR="0" algn="r">
                        <a:spcBef>
                          <a:spcPts val="0"/>
                        </a:spcBef>
                        <a:spcAft>
                          <a:spcPts val="0"/>
                        </a:spcAft>
                      </a:pPr>
                      <a:r>
                        <a:rPr lang="en-US" sz="2000" dirty="0">
                          <a:latin typeface="Times New Roman"/>
                          <a:ea typeface="Times New Roman"/>
                        </a:rPr>
                        <a:t>Vaccination of public (POD management) </a:t>
                      </a:r>
                    </a:p>
                  </a:txBody>
                  <a:tcPr marL="68580" marR="68580" marT="0" marB="0"/>
                </a:tc>
                <a:tc>
                  <a:txBody>
                    <a:bodyPr/>
                    <a:lstStyle/>
                    <a:p>
                      <a:pPr marL="0" marR="0" algn="ctr">
                        <a:spcBef>
                          <a:spcPts val="0"/>
                        </a:spcBef>
                        <a:spcAft>
                          <a:spcPts val="0"/>
                        </a:spcAft>
                      </a:pPr>
                      <a:r>
                        <a:rPr lang="en-US" sz="1200" dirty="0" smtClean="0">
                          <a:latin typeface="Times New Roman"/>
                          <a:ea typeface="Times New Roman"/>
                        </a:rPr>
                        <a:t>Secondary</a:t>
                      </a:r>
                      <a:endParaRPr lang="en-US" sz="1200" dirty="0">
                        <a:latin typeface="Times New Roman"/>
                        <a:ea typeface="Times New Roman"/>
                      </a:endParaRPr>
                    </a:p>
                  </a:txBody>
                  <a:tcPr marL="68580" marR="68580" marT="0" marB="0"/>
                </a:tc>
                <a:tc>
                  <a:txBody>
                    <a:bodyPr/>
                    <a:lstStyle/>
                    <a:p>
                      <a:pPr marL="0" marR="0" algn="ctr">
                        <a:spcBef>
                          <a:spcPts val="0"/>
                        </a:spcBef>
                        <a:spcAft>
                          <a:spcPts val="0"/>
                        </a:spcAft>
                      </a:pPr>
                      <a:r>
                        <a:rPr lang="en-US" sz="1200" dirty="0" smtClean="0">
                          <a:latin typeface="Times New Roman"/>
                          <a:ea typeface="Times New Roman"/>
                        </a:rPr>
                        <a:t>Primary</a:t>
                      </a:r>
                      <a:endParaRPr lang="en-US" sz="1200" dirty="0">
                        <a:latin typeface="Times New Roman"/>
                        <a:ea typeface="Times New Roman"/>
                      </a:endParaRPr>
                    </a:p>
                  </a:txBody>
                  <a:tcPr marL="68580" marR="68580" marT="0" marB="0"/>
                </a:tc>
                <a:tc>
                  <a:txBody>
                    <a:bodyPr/>
                    <a:lstStyle/>
                    <a:p>
                      <a:pPr marL="0" marR="0" algn="ctr">
                        <a:spcBef>
                          <a:spcPts val="0"/>
                        </a:spcBef>
                        <a:spcAft>
                          <a:spcPts val="0"/>
                        </a:spcAft>
                      </a:pPr>
                      <a:r>
                        <a:rPr lang="en-US" sz="1200" dirty="0" smtClean="0">
                          <a:latin typeface="Times New Roman"/>
                          <a:ea typeface="Times New Roman"/>
                        </a:rPr>
                        <a:t>Secondary</a:t>
                      </a:r>
                      <a:endParaRPr lang="en-US" sz="1200" dirty="0">
                        <a:latin typeface="Times New Roman"/>
                        <a:ea typeface="Times New Roman"/>
                      </a:endParaRPr>
                    </a:p>
                  </a:txBody>
                  <a:tcPr marL="68580" marR="68580" marT="0" marB="0"/>
                </a:tc>
              </a:tr>
              <a:tr h="370840">
                <a:tc>
                  <a:txBody>
                    <a:bodyPr/>
                    <a:lstStyle/>
                    <a:p>
                      <a:pPr marL="0" marR="0" algn="r">
                        <a:spcBef>
                          <a:spcPts val="0"/>
                        </a:spcBef>
                        <a:spcAft>
                          <a:spcPts val="0"/>
                        </a:spcAft>
                      </a:pPr>
                      <a:r>
                        <a:rPr lang="en-US" sz="2000" dirty="0">
                          <a:latin typeface="Times New Roman"/>
                          <a:ea typeface="Times New Roman"/>
                        </a:rPr>
                        <a:t>Antiviral distribution</a:t>
                      </a:r>
                    </a:p>
                  </a:txBody>
                  <a:tcPr marL="68580" marR="68580" marT="0" marB="0"/>
                </a:tc>
                <a:tc>
                  <a:txBody>
                    <a:bodyPr/>
                    <a:lstStyle/>
                    <a:p>
                      <a:pPr marL="0" marR="0" algn="ctr">
                        <a:spcBef>
                          <a:spcPts val="0"/>
                        </a:spcBef>
                        <a:spcAft>
                          <a:spcPts val="0"/>
                        </a:spcAft>
                      </a:pPr>
                      <a:r>
                        <a:rPr lang="en-US" sz="1200" dirty="0" smtClean="0">
                          <a:latin typeface="Times New Roman"/>
                          <a:ea typeface="Times New Roman"/>
                        </a:rPr>
                        <a:t>Primary</a:t>
                      </a:r>
                      <a:endParaRPr lang="en-US" sz="1200" dirty="0">
                        <a:latin typeface="Times New Roman"/>
                        <a:ea typeface="Times New Roman"/>
                      </a:endParaRPr>
                    </a:p>
                  </a:txBody>
                  <a:tcPr marL="68580" marR="68580" marT="0" marB="0"/>
                </a:tc>
                <a:tc>
                  <a:txBody>
                    <a:bodyPr/>
                    <a:lstStyle/>
                    <a:p>
                      <a:pPr marL="0" marR="0" algn="ctr">
                        <a:spcBef>
                          <a:spcPts val="0"/>
                        </a:spcBef>
                        <a:spcAft>
                          <a:spcPts val="0"/>
                        </a:spcAft>
                      </a:pPr>
                      <a:r>
                        <a:rPr lang="en-US" sz="1200" dirty="0" smtClean="0">
                          <a:latin typeface="Times New Roman"/>
                          <a:ea typeface="Times New Roman"/>
                        </a:rPr>
                        <a:t>None</a:t>
                      </a:r>
                      <a:endParaRPr lang="en-US" sz="1200" dirty="0">
                        <a:latin typeface="Times New Roman"/>
                        <a:ea typeface="Times New Roman"/>
                      </a:endParaRPr>
                    </a:p>
                  </a:txBody>
                  <a:tcPr marL="68580" marR="68580" marT="0" marB="0"/>
                </a:tc>
                <a:tc>
                  <a:txBody>
                    <a:bodyPr/>
                    <a:lstStyle/>
                    <a:p>
                      <a:pPr marL="0" marR="0" algn="ctr">
                        <a:spcBef>
                          <a:spcPts val="0"/>
                        </a:spcBef>
                        <a:spcAft>
                          <a:spcPts val="0"/>
                        </a:spcAft>
                      </a:pPr>
                      <a:r>
                        <a:rPr lang="en-US" sz="1200" dirty="0" smtClean="0">
                          <a:latin typeface="Times New Roman"/>
                          <a:ea typeface="Times New Roman"/>
                        </a:rPr>
                        <a:t>None</a:t>
                      </a:r>
                      <a:endParaRPr lang="en-US" sz="1200" dirty="0">
                        <a:latin typeface="Times New Roman"/>
                        <a:ea typeface="Times New Roman"/>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t>Public </a:t>
            </a:r>
            <a:r>
              <a:rPr lang="en-US" b="1" dirty="0" smtClean="0"/>
              <a:t>Information</a:t>
            </a:r>
            <a:endParaRPr lang="en-US" dirty="0"/>
          </a:p>
        </p:txBody>
      </p:sp>
      <p:graphicFrame>
        <p:nvGraphicFramePr>
          <p:cNvPr id="6" name="Content Placeholder 5"/>
          <p:cNvGraphicFramePr>
            <a:graphicFrameLocks noGrp="1"/>
          </p:cNvGraphicFramePr>
          <p:nvPr>
            <p:ph idx="1"/>
          </p:nvPr>
        </p:nvGraphicFramePr>
        <p:xfrm>
          <a:off x="457200" y="1600200"/>
          <a:ext cx="8229600" cy="1854200"/>
        </p:xfrm>
        <a:graphic>
          <a:graphicData uri="http://schemas.openxmlformats.org/drawingml/2006/table">
            <a:tbl>
              <a:tblPr firstRow="1" bandRow="1">
                <a:tableStyleId>{5C22544A-7EE6-4342-B048-85BDC9FD1C3A}</a:tableStyleId>
              </a:tblPr>
              <a:tblGrid>
                <a:gridCol w="5029200"/>
                <a:gridCol w="1143000"/>
                <a:gridCol w="1066800"/>
                <a:gridCol w="990600"/>
              </a:tblGrid>
              <a:tr h="370840">
                <a:tc>
                  <a:txBody>
                    <a:bodyPr/>
                    <a:lstStyle/>
                    <a:p>
                      <a:pPr marL="0" marR="0" algn="ctr">
                        <a:spcBef>
                          <a:spcPts val="0"/>
                        </a:spcBef>
                        <a:spcAft>
                          <a:spcPts val="0"/>
                        </a:spcAft>
                      </a:pPr>
                      <a:endParaRPr lang="en-US" sz="1200" dirty="0">
                        <a:latin typeface="Times New Roman"/>
                        <a:ea typeface="Times New Roman"/>
                      </a:endParaRPr>
                    </a:p>
                    <a:p>
                      <a:pPr marL="0" marR="0" algn="ctr">
                        <a:spcBef>
                          <a:spcPts val="0"/>
                        </a:spcBef>
                        <a:spcAft>
                          <a:spcPts val="0"/>
                        </a:spcAft>
                      </a:pPr>
                      <a:r>
                        <a:rPr lang="en-US" sz="1200" b="1" dirty="0">
                          <a:latin typeface="Times New Roman"/>
                          <a:ea typeface="Times New Roman"/>
                        </a:rPr>
                        <a:t>TASK</a:t>
                      </a:r>
                      <a:endParaRPr lang="en-US" sz="1200" dirty="0">
                        <a:latin typeface="Times New Roman"/>
                        <a:ea typeface="Times New Roman"/>
                      </a:endParaRPr>
                    </a:p>
                  </a:txBody>
                  <a:tcPr marL="68580" marR="68580" marT="0" marB="0"/>
                </a:tc>
                <a:tc>
                  <a:txBody>
                    <a:bodyPr/>
                    <a:lstStyle/>
                    <a:p>
                      <a:pPr marL="0" marR="0" algn="ctr">
                        <a:spcBef>
                          <a:spcPts val="0"/>
                        </a:spcBef>
                        <a:spcAft>
                          <a:spcPts val="0"/>
                        </a:spcAft>
                      </a:pPr>
                      <a:endParaRPr lang="en-US" sz="1200" dirty="0">
                        <a:latin typeface="Times New Roman"/>
                        <a:ea typeface="Times New Roman"/>
                      </a:endParaRPr>
                    </a:p>
                    <a:p>
                      <a:pPr marL="0" marR="0" algn="ctr">
                        <a:spcBef>
                          <a:spcPts val="0"/>
                        </a:spcBef>
                        <a:spcAft>
                          <a:spcPts val="0"/>
                        </a:spcAft>
                      </a:pPr>
                      <a:r>
                        <a:rPr lang="en-US" sz="1100" b="1" dirty="0">
                          <a:latin typeface="Times New Roman"/>
                          <a:ea typeface="Times New Roman"/>
                        </a:rPr>
                        <a:t>STATE</a:t>
                      </a:r>
                      <a:endParaRPr lang="en-US" sz="1200" dirty="0">
                        <a:latin typeface="Times New Roman"/>
                        <a:ea typeface="Times New Roman"/>
                      </a:endParaRPr>
                    </a:p>
                  </a:txBody>
                  <a:tcPr marL="68580" marR="68580" marT="0" marB="0"/>
                </a:tc>
                <a:tc>
                  <a:txBody>
                    <a:bodyPr/>
                    <a:lstStyle/>
                    <a:p>
                      <a:pPr marL="0" marR="0" algn="ctr">
                        <a:spcBef>
                          <a:spcPts val="0"/>
                        </a:spcBef>
                        <a:spcAft>
                          <a:spcPts val="0"/>
                        </a:spcAft>
                      </a:pPr>
                      <a:endParaRPr lang="en-US" sz="1200" dirty="0">
                        <a:latin typeface="Times New Roman"/>
                        <a:ea typeface="Times New Roman"/>
                      </a:endParaRPr>
                    </a:p>
                    <a:p>
                      <a:pPr marL="0" marR="0" algn="ctr">
                        <a:spcBef>
                          <a:spcPts val="0"/>
                        </a:spcBef>
                        <a:spcAft>
                          <a:spcPts val="0"/>
                        </a:spcAft>
                      </a:pPr>
                      <a:r>
                        <a:rPr lang="en-US" sz="1100" b="1" dirty="0">
                          <a:latin typeface="Times New Roman"/>
                          <a:ea typeface="Times New Roman"/>
                        </a:rPr>
                        <a:t>LOCAL</a:t>
                      </a:r>
                      <a:endParaRPr lang="en-US" sz="1200" dirty="0">
                        <a:latin typeface="Times New Roman"/>
                        <a:ea typeface="Times New Roman"/>
                      </a:endParaRPr>
                    </a:p>
                  </a:txBody>
                  <a:tcPr marL="68580" marR="68580" marT="0" marB="0"/>
                </a:tc>
                <a:tc>
                  <a:txBody>
                    <a:bodyPr/>
                    <a:lstStyle/>
                    <a:p>
                      <a:pPr marL="0" marR="0" algn="ctr">
                        <a:spcBef>
                          <a:spcPts val="0"/>
                        </a:spcBef>
                        <a:spcAft>
                          <a:spcPts val="0"/>
                        </a:spcAft>
                      </a:pPr>
                      <a:endParaRPr lang="en-US" sz="1200" dirty="0">
                        <a:latin typeface="Times New Roman"/>
                        <a:ea typeface="Times New Roman"/>
                      </a:endParaRPr>
                    </a:p>
                    <a:p>
                      <a:pPr marL="0" marR="0" algn="ctr">
                        <a:spcBef>
                          <a:spcPts val="0"/>
                        </a:spcBef>
                        <a:spcAft>
                          <a:spcPts val="0"/>
                        </a:spcAft>
                      </a:pPr>
                      <a:r>
                        <a:rPr lang="en-US" sz="1100" b="1" dirty="0">
                          <a:latin typeface="Times New Roman"/>
                          <a:ea typeface="Times New Roman"/>
                        </a:rPr>
                        <a:t>TRIBAL</a:t>
                      </a:r>
                      <a:endParaRPr lang="en-US" sz="1200" dirty="0">
                        <a:latin typeface="Times New Roman"/>
                        <a:ea typeface="Times New Roman"/>
                      </a:endParaRPr>
                    </a:p>
                  </a:txBody>
                  <a:tcPr marL="68580" marR="68580" marT="0" marB="0"/>
                </a:tc>
              </a:tr>
              <a:tr h="370840">
                <a:tc>
                  <a:txBody>
                    <a:bodyPr/>
                    <a:lstStyle/>
                    <a:p>
                      <a:pPr marL="0" marR="0" algn="r">
                        <a:spcBef>
                          <a:spcPts val="0"/>
                        </a:spcBef>
                        <a:spcAft>
                          <a:spcPts val="0"/>
                        </a:spcAft>
                      </a:pPr>
                      <a:r>
                        <a:rPr lang="en-US" sz="2000" dirty="0">
                          <a:latin typeface="Times New Roman"/>
                          <a:ea typeface="Times New Roman"/>
                        </a:rPr>
                        <a:t>Education</a:t>
                      </a:r>
                    </a:p>
                  </a:txBody>
                  <a:tcPr marL="68580" marR="68580" marT="0" marB="0"/>
                </a:tc>
                <a:tc>
                  <a:txBody>
                    <a:bodyPr/>
                    <a:lstStyle/>
                    <a:p>
                      <a:pPr marL="0" marR="0" algn="ctr">
                        <a:spcBef>
                          <a:spcPts val="0"/>
                        </a:spcBef>
                        <a:spcAft>
                          <a:spcPts val="0"/>
                        </a:spcAft>
                      </a:pPr>
                      <a:r>
                        <a:rPr lang="en-US" sz="1200" dirty="0" smtClean="0">
                          <a:latin typeface="Times New Roman"/>
                          <a:ea typeface="Times New Roman"/>
                        </a:rPr>
                        <a:t>Primary</a:t>
                      </a:r>
                      <a:endParaRPr lang="en-US" sz="1200" dirty="0">
                        <a:latin typeface="Times New Roman"/>
                        <a:ea typeface="Times New Roman"/>
                      </a:endParaRPr>
                    </a:p>
                  </a:txBody>
                  <a:tcPr marL="68580" marR="68580" marT="0" marB="0"/>
                </a:tc>
                <a:tc>
                  <a:txBody>
                    <a:bodyPr/>
                    <a:lstStyle/>
                    <a:p>
                      <a:pPr marL="0" marR="0" algn="ctr">
                        <a:spcBef>
                          <a:spcPts val="0"/>
                        </a:spcBef>
                        <a:spcAft>
                          <a:spcPts val="0"/>
                        </a:spcAft>
                      </a:pPr>
                      <a:r>
                        <a:rPr lang="en-US" sz="1200" smtClean="0">
                          <a:latin typeface="Times New Roman"/>
                          <a:ea typeface="Times New Roman"/>
                        </a:rPr>
                        <a:t>Primary</a:t>
                      </a:r>
                      <a:endParaRPr lang="en-US" sz="1200" dirty="0">
                        <a:latin typeface="Times New Roman"/>
                        <a:ea typeface="Times New Roman"/>
                      </a:endParaRPr>
                    </a:p>
                  </a:txBody>
                  <a:tcPr marL="68580" marR="68580" marT="0" marB="0"/>
                </a:tc>
                <a:tc>
                  <a:txBody>
                    <a:bodyPr/>
                    <a:lstStyle/>
                    <a:p>
                      <a:pPr marL="0" marR="0" algn="ctr">
                        <a:spcBef>
                          <a:spcPts val="0"/>
                        </a:spcBef>
                        <a:spcAft>
                          <a:spcPts val="0"/>
                        </a:spcAft>
                      </a:pPr>
                      <a:r>
                        <a:rPr lang="en-US" sz="1200" dirty="0" smtClean="0">
                          <a:latin typeface="Times New Roman"/>
                          <a:ea typeface="Times New Roman"/>
                        </a:rPr>
                        <a:t>Primary</a:t>
                      </a:r>
                      <a:endParaRPr lang="en-US" sz="1200" dirty="0">
                        <a:latin typeface="Times New Roman"/>
                        <a:ea typeface="Times New Roman"/>
                      </a:endParaRPr>
                    </a:p>
                  </a:txBody>
                  <a:tcPr marL="68580" marR="68580" marT="0" marB="0"/>
                </a:tc>
              </a:tr>
              <a:tr h="370840">
                <a:tc>
                  <a:txBody>
                    <a:bodyPr/>
                    <a:lstStyle/>
                    <a:p>
                      <a:pPr marL="0" marR="0" algn="r">
                        <a:spcBef>
                          <a:spcPts val="0"/>
                        </a:spcBef>
                        <a:spcAft>
                          <a:spcPts val="0"/>
                        </a:spcAft>
                      </a:pPr>
                      <a:r>
                        <a:rPr lang="en-US" sz="2000" dirty="0">
                          <a:latin typeface="Times New Roman"/>
                          <a:ea typeface="Times New Roman"/>
                        </a:rPr>
                        <a:t>Message development and coordination</a:t>
                      </a:r>
                    </a:p>
                  </a:txBody>
                  <a:tcPr marL="68580" marR="68580" marT="0" marB="0"/>
                </a:tc>
                <a:tc>
                  <a:txBody>
                    <a:bodyPr/>
                    <a:lstStyle/>
                    <a:p>
                      <a:pPr marL="0" marR="0" algn="ctr">
                        <a:spcBef>
                          <a:spcPts val="0"/>
                        </a:spcBef>
                        <a:spcAft>
                          <a:spcPts val="0"/>
                        </a:spcAft>
                      </a:pPr>
                      <a:r>
                        <a:rPr lang="en-US" sz="1200" smtClean="0">
                          <a:latin typeface="Times New Roman"/>
                          <a:ea typeface="Times New Roman"/>
                        </a:rPr>
                        <a:t>Primary</a:t>
                      </a:r>
                      <a:endParaRPr lang="en-US" sz="1200" dirty="0">
                        <a:latin typeface="Times New Roman"/>
                        <a:ea typeface="Times New Roman"/>
                      </a:endParaRPr>
                    </a:p>
                  </a:txBody>
                  <a:tcPr marL="68580" marR="68580" marT="0" marB="0"/>
                </a:tc>
                <a:tc>
                  <a:txBody>
                    <a:bodyPr/>
                    <a:lstStyle/>
                    <a:p>
                      <a:pPr marL="0" marR="0" algn="ctr">
                        <a:spcBef>
                          <a:spcPts val="0"/>
                        </a:spcBef>
                        <a:spcAft>
                          <a:spcPts val="0"/>
                        </a:spcAft>
                      </a:pPr>
                      <a:r>
                        <a:rPr lang="en-US" sz="1200" smtClean="0">
                          <a:latin typeface="Times New Roman"/>
                          <a:ea typeface="Times New Roman"/>
                        </a:rPr>
                        <a:t>Secondary</a:t>
                      </a:r>
                      <a:endParaRPr lang="en-US" sz="1200" dirty="0">
                        <a:latin typeface="Times New Roman"/>
                        <a:ea typeface="Times New Roman"/>
                      </a:endParaRPr>
                    </a:p>
                  </a:txBody>
                  <a:tcPr marL="68580" marR="68580" marT="0" marB="0"/>
                </a:tc>
                <a:tc>
                  <a:txBody>
                    <a:bodyPr/>
                    <a:lstStyle/>
                    <a:p>
                      <a:pPr marL="0" marR="0" algn="ctr">
                        <a:spcBef>
                          <a:spcPts val="0"/>
                        </a:spcBef>
                        <a:spcAft>
                          <a:spcPts val="0"/>
                        </a:spcAft>
                      </a:pPr>
                      <a:r>
                        <a:rPr lang="en-US" sz="1200" smtClean="0">
                          <a:latin typeface="Times New Roman"/>
                          <a:ea typeface="Times New Roman"/>
                        </a:rPr>
                        <a:t>Secondary</a:t>
                      </a:r>
                      <a:endParaRPr lang="en-US" sz="1200" dirty="0">
                        <a:latin typeface="Times New Roman"/>
                        <a:ea typeface="Times New Roman"/>
                      </a:endParaRPr>
                    </a:p>
                  </a:txBody>
                  <a:tcPr marL="68580" marR="68580" marT="0" marB="0"/>
                </a:tc>
              </a:tr>
              <a:tr h="370840">
                <a:tc>
                  <a:txBody>
                    <a:bodyPr/>
                    <a:lstStyle/>
                    <a:p>
                      <a:pPr marL="0" marR="0" algn="r">
                        <a:spcBef>
                          <a:spcPts val="0"/>
                        </a:spcBef>
                        <a:spcAft>
                          <a:spcPts val="0"/>
                        </a:spcAft>
                      </a:pPr>
                      <a:r>
                        <a:rPr lang="en-US" sz="2000" dirty="0">
                          <a:latin typeface="Times New Roman"/>
                          <a:ea typeface="Times New Roman"/>
                        </a:rPr>
                        <a:t>Hotline management</a:t>
                      </a:r>
                    </a:p>
                  </a:txBody>
                  <a:tcPr marL="68580" marR="68580" marT="0" marB="0"/>
                </a:tc>
                <a:tc>
                  <a:txBody>
                    <a:bodyPr/>
                    <a:lstStyle/>
                    <a:p>
                      <a:pPr marL="0" marR="0" algn="ctr">
                        <a:spcBef>
                          <a:spcPts val="0"/>
                        </a:spcBef>
                        <a:spcAft>
                          <a:spcPts val="0"/>
                        </a:spcAft>
                      </a:pPr>
                      <a:r>
                        <a:rPr lang="en-US" sz="1200" smtClean="0">
                          <a:latin typeface="Times New Roman"/>
                          <a:ea typeface="Times New Roman"/>
                        </a:rPr>
                        <a:t>Primary</a:t>
                      </a:r>
                      <a:endParaRPr lang="en-US" sz="1200" dirty="0">
                        <a:latin typeface="Times New Roman"/>
                        <a:ea typeface="Times New Roman"/>
                      </a:endParaRPr>
                    </a:p>
                  </a:txBody>
                  <a:tcPr marL="68580" marR="68580" marT="0" marB="0"/>
                </a:tc>
                <a:tc>
                  <a:txBody>
                    <a:bodyPr/>
                    <a:lstStyle/>
                    <a:p>
                      <a:pPr marL="0" marR="0" algn="ctr">
                        <a:spcBef>
                          <a:spcPts val="0"/>
                        </a:spcBef>
                        <a:spcAft>
                          <a:spcPts val="0"/>
                        </a:spcAft>
                      </a:pPr>
                      <a:r>
                        <a:rPr lang="en-US" sz="1200" dirty="0" smtClean="0">
                          <a:latin typeface="Times New Roman"/>
                          <a:ea typeface="Times New Roman"/>
                        </a:rPr>
                        <a:t>Secondary</a:t>
                      </a:r>
                      <a:endParaRPr lang="en-US" sz="1200" dirty="0">
                        <a:latin typeface="Times New Roman"/>
                        <a:ea typeface="Times New Roman"/>
                      </a:endParaRPr>
                    </a:p>
                  </a:txBody>
                  <a:tcPr marL="68580" marR="68580" marT="0" marB="0"/>
                </a:tc>
                <a:tc>
                  <a:txBody>
                    <a:bodyPr/>
                    <a:lstStyle/>
                    <a:p>
                      <a:pPr marL="0" marR="0" algn="ctr">
                        <a:spcBef>
                          <a:spcPts val="0"/>
                        </a:spcBef>
                        <a:spcAft>
                          <a:spcPts val="0"/>
                        </a:spcAft>
                      </a:pPr>
                      <a:r>
                        <a:rPr lang="en-US" sz="1200" dirty="0" smtClean="0">
                          <a:latin typeface="Times New Roman"/>
                          <a:ea typeface="Times New Roman"/>
                        </a:rPr>
                        <a:t>Secondary</a:t>
                      </a:r>
                      <a:endParaRPr lang="en-US" sz="1200" dirty="0">
                        <a:latin typeface="Times New Roman"/>
                        <a:ea typeface="Times New Roman"/>
                      </a:endParaRPr>
                    </a:p>
                  </a:txBody>
                  <a:tcPr marL="68580" marR="68580" marT="0" marB="0"/>
                </a:tc>
              </a:tr>
              <a:tr h="370840">
                <a:tc>
                  <a:txBody>
                    <a:bodyPr/>
                    <a:lstStyle/>
                    <a:p>
                      <a:pPr marL="0" marR="0" algn="r">
                        <a:spcBef>
                          <a:spcPts val="0"/>
                        </a:spcBef>
                        <a:spcAft>
                          <a:spcPts val="0"/>
                        </a:spcAft>
                      </a:pPr>
                      <a:r>
                        <a:rPr lang="en-US" sz="2000" dirty="0">
                          <a:latin typeface="Times New Roman"/>
                          <a:ea typeface="Times New Roman"/>
                        </a:rPr>
                        <a:t>Media briefing</a:t>
                      </a:r>
                    </a:p>
                  </a:txBody>
                  <a:tcPr marL="68580" marR="68580" marT="0" marB="0"/>
                </a:tc>
                <a:tc>
                  <a:txBody>
                    <a:bodyPr/>
                    <a:lstStyle/>
                    <a:p>
                      <a:pPr marL="0" marR="0" algn="ctr">
                        <a:spcBef>
                          <a:spcPts val="0"/>
                        </a:spcBef>
                        <a:spcAft>
                          <a:spcPts val="0"/>
                        </a:spcAft>
                      </a:pPr>
                      <a:r>
                        <a:rPr lang="en-US" sz="1200" dirty="0" smtClean="0">
                          <a:latin typeface="Times New Roman"/>
                          <a:ea typeface="Times New Roman"/>
                        </a:rPr>
                        <a:t>Primary</a:t>
                      </a:r>
                      <a:endParaRPr lang="en-US" sz="1200" dirty="0">
                        <a:latin typeface="Times New Roman"/>
                        <a:ea typeface="Times New Roman"/>
                      </a:endParaRPr>
                    </a:p>
                  </a:txBody>
                  <a:tcPr marL="68580" marR="68580" marT="0" marB="0"/>
                </a:tc>
                <a:tc>
                  <a:txBody>
                    <a:bodyPr/>
                    <a:lstStyle/>
                    <a:p>
                      <a:pPr marL="0" marR="0" algn="ctr">
                        <a:spcBef>
                          <a:spcPts val="0"/>
                        </a:spcBef>
                        <a:spcAft>
                          <a:spcPts val="0"/>
                        </a:spcAft>
                      </a:pPr>
                      <a:r>
                        <a:rPr lang="en-US" sz="1200" smtClean="0">
                          <a:latin typeface="Times New Roman"/>
                          <a:ea typeface="Times New Roman"/>
                        </a:rPr>
                        <a:t>Primary</a:t>
                      </a:r>
                      <a:endParaRPr lang="en-US" sz="1200" dirty="0">
                        <a:latin typeface="Times New Roman"/>
                        <a:ea typeface="Times New Roman"/>
                      </a:endParaRPr>
                    </a:p>
                  </a:txBody>
                  <a:tcPr marL="68580" marR="68580" marT="0" marB="0"/>
                </a:tc>
                <a:tc>
                  <a:txBody>
                    <a:bodyPr/>
                    <a:lstStyle/>
                    <a:p>
                      <a:pPr marL="0" marR="0" algn="ctr">
                        <a:spcBef>
                          <a:spcPts val="0"/>
                        </a:spcBef>
                        <a:spcAft>
                          <a:spcPts val="0"/>
                        </a:spcAft>
                      </a:pPr>
                      <a:r>
                        <a:rPr lang="en-US" sz="1200" dirty="0" smtClean="0">
                          <a:latin typeface="Times New Roman"/>
                          <a:ea typeface="Times New Roman"/>
                        </a:rPr>
                        <a:t>Primary</a:t>
                      </a:r>
                      <a:endParaRPr lang="en-US" sz="1200" dirty="0">
                        <a:latin typeface="Times New Roman"/>
                        <a:ea typeface="Times New Roman"/>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Mental </a:t>
            </a:r>
            <a:r>
              <a:rPr lang="en-US" b="1" dirty="0" smtClean="0"/>
              <a:t>Health </a:t>
            </a:r>
            <a:endParaRPr lang="en-US" dirty="0"/>
          </a:p>
        </p:txBody>
      </p:sp>
      <p:graphicFrame>
        <p:nvGraphicFramePr>
          <p:cNvPr id="4" name="Content Placeholder 3"/>
          <p:cNvGraphicFramePr>
            <a:graphicFrameLocks noGrp="1"/>
          </p:cNvGraphicFramePr>
          <p:nvPr>
            <p:ph idx="1"/>
          </p:nvPr>
        </p:nvGraphicFramePr>
        <p:xfrm>
          <a:off x="457200" y="1600200"/>
          <a:ext cx="8229600" cy="2225040"/>
        </p:xfrm>
        <a:graphic>
          <a:graphicData uri="http://schemas.openxmlformats.org/drawingml/2006/table">
            <a:tbl>
              <a:tblPr firstRow="1" bandRow="1">
                <a:tableStyleId>{5C22544A-7EE6-4342-B048-85BDC9FD1C3A}</a:tableStyleId>
              </a:tblPr>
              <a:tblGrid>
                <a:gridCol w="4953000"/>
                <a:gridCol w="1143000"/>
                <a:gridCol w="1066800"/>
                <a:gridCol w="1066800"/>
              </a:tblGrid>
              <a:tr h="370840">
                <a:tc>
                  <a:txBody>
                    <a:bodyPr/>
                    <a:lstStyle/>
                    <a:p>
                      <a:pPr marL="0" marR="0" algn="ctr">
                        <a:spcBef>
                          <a:spcPts val="0"/>
                        </a:spcBef>
                        <a:spcAft>
                          <a:spcPts val="0"/>
                        </a:spcAft>
                      </a:pPr>
                      <a:endParaRPr lang="en-US" sz="1200" dirty="0">
                        <a:latin typeface="Times New Roman"/>
                        <a:ea typeface="Times New Roman"/>
                      </a:endParaRPr>
                    </a:p>
                    <a:p>
                      <a:pPr marL="0" marR="0" algn="ctr">
                        <a:spcBef>
                          <a:spcPts val="0"/>
                        </a:spcBef>
                        <a:spcAft>
                          <a:spcPts val="0"/>
                        </a:spcAft>
                      </a:pPr>
                      <a:r>
                        <a:rPr lang="en-US" sz="1200" b="1" dirty="0">
                          <a:latin typeface="Times New Roman"/>
                          <a:ea typeface="Times New Roman"/>
                        </a:rPr>
                        <a:t>TASK</a:t>
                      </a:r>
                      <a:endParaRPr lang="en-US" sz="1200" dirty="0">
                        <a:latin typeface="Times New Roman"/>
                        <a:ea typeface="Times New Roman"/>
                      </a:endParaRPr>
                    </a:p>
                  </a:txBody>
                  <a:tcPr marL="68580" marR="68580" marT="0" marB="0"/>
                </a:tc>
                <a:tc>
                  <a:txBody>
                    <a:bodyPr/>
                    <a:lstStyle/>
                    <a:p>
                      <a:pPr marL="0" marR="0" algn="ctr">
                        <a:spcBef>
                          <a:spcPts val="0"/>
                        </a:spcBef>
                        <a:spcAft>
                          <a:spcPts val="0"/>
                        </a:spcAft>
                      </a:pPr>
                      <a:endParaRPr lang="en-US" sz="1200" dirty="0">
                        <a:latin typeface="Times New Roman"/>
                        <a:ea typeface="Times New Roman"/>
                      </a:endParaRPr>
                    </a:p>
                    <a:p>
                      <a:pPr marL="0" marR="0" algn="ctr">
                        <a:spcBef>
                          <a:spcPts val="0"/>
                        </a:spcBef>
                        <a:spcAft>
                          <a:spcPts val="0"/>
                        </a:spcAft>
                      </a:pPr>
                      <a:r>
                        <a:rPr lang="en-US" sz="1100" b="1" dirty="0">
                          <a:latin typeface="Times New Roman"/>
                          <a:ea typeface="Times New Roman"/>
                        </a:rPr>
                        <a:t>STATE</a:t>
                      </a:r>
                      <a:endParaRPr lang="en-US" sz="1200" dirty="0">
                        <a:latin typeface="Times New Roman"/>
                        <a:ea typeface="Times New Roman"/>
                      </a:endParaRPr>
                    </a:p>
                  </a:txBody>
                  <a:tcPr marL="68580" marR="68580" marT="0" marB="0"/>
                </a:tc>
                <a:tc>
                  <a:txBody>
                    <a:bodyPr/>
                    <a:lstStyle/>
                    <a:p>
                      <a:pPr marL="0" marR="0" algn="ctr">
                        <a:spcBef>
                          <a:spcPts val="0"/>
                        </a:spcBef>
                        <a:spcAft>
                          <a:spcPts val="0"/>
                        </a:spcAft>
                      </a:pPr>
                      <a:endParaRPr lang="en-US" sz="1200" dirty="0">
                        <a:latin typeface="Times New Roman"/>
                        <a:ea typeface="Times New Roman"/>
                      </a:endParaRPr>
                    </a:p>
                    <a:p>
                      <a:pPr marL="0" marR="0" algn="ctr">
                        <a:spcBef>
                          <a:spcPts val="0"/>
                        </a:spcBef>
                        <a:spcAft>
                          <a:spcPts val="0"/>
                        </a:spcAft>
                      </a:pPr>
                      <a:r>
                        <a:rPr lang="en-US" sz="1100" b="1" dirty="0">
                          <a:latin typeface="Times New Roman"/>
                          <a:ea typeface="Times New Roman"/>
                        </a:rPr>
                        <a:t>LOCAL</a:t>
                      </a:r>
                      <a:endParaRPr lang="en-US" sz="1200" dirty="0">
                        <a:latin typeface="Times New Roman"/>
                        <a:ea typeface="Times New Roman"/>
                      </a:endParaRPr>
                    </a:p>
                  </a:txBody>
                  <a:tcPr marL="68580" marR="68580" marT="0" marB="0"/>
                </a:tc>
                <a:tc>
                  <a:txBody>
                    <a:bodyPr/>
                    <a:lstStyle/>
                    <a:p>
                      <a:pPr marL="0" marR="0" algn="ctr">
                        <a:spcBef>
                          <a:spcPts val="0"/>
                        </a:spcBef>
                        <a:spcAft>
                          <a:spcPts val="0"/>
                        </a:spcAft>
                      </a:pPr>
                      <a:endParaRPr lang="en-US" sz="1200" dirty="0">
                        <a:latin typeface="Times New Roman"/>
                        <a:ea typeface="Times New Roman"/>
                      </a:endParaRPr>
                    </a:p>
                    <a:p>
                      <a:pPr marL="0" marR="0" algn="ctr">
                        <a:spcBef>
                          <a:spcPts val="0"/>
                        </a:spcBef>
                        <a:spcAft>
                          <a:spcPts val="0"/>
                        </a:spcAft>
                      </a:pPr>
                      <a:r>
                        <a:rPr lang="en-US" sz="1100" b="1" dirty="0">
                          <a:latin typeface="Times New Roman"/>
                          <a:ea typeface="Times New Roman"/>
                        </a:rPr>
                        <a:t>TRIBAL</a:t>
                      </a:r>
                      <a:endParaRPr lang="en-US" sz="1200" dirty="0">
                        <a:latin typeface="Times New Roman"/>
                        <a:ea typeface="Times New Roman"/>
                      </a:endParaRPr>
                    </a:p>
                  </a:txBody>
                  <a:tcPr marL="68580" marR="68580" marT="0" marB="0"/>
                </a:tc>
              </a:tr>
              <a:tr h="370840">
                <a:tc>
                  <a:txBody>
                    <a:bodyPr/>
                    <a:lstStyle/>
                    <a:p>
                      <a:pPr marL="0" marR="0" algn="r">
                        <a:spcBef>
                          <a:spcPts val="0"/>
                        </a:spcBef>
                        <a:spcAft>
                          <a:spcPts val="0"/>
                        </a:spcAft>
                      </a:pPr>
                      <a:r>
                        <a:rPr lang="en-US" sz="2000" dirty="0">
                          <a:latin typeface="Times New Roman"/>
                          <a:ea typeface="Times New Roman"/>
                        </a:rPr>
                        <a:t>Coordination</a:t>
                      </a:r>
                    </a:p>
                  </a:txBody>
                  <a:tcPr marL="68580" marR="68580" marT="0" marB="0"/>
                </a:tc>
                <a:tc>
                  <a:txBody>
                    <a:bodyPr/>
                    <a:lstStyle/>
                    <a:p>
                      <a:pPr marL="0" marR="0" algn="ctr">
                        <a:spcBef>
                          <a:spcPts val="0"/>
                        </a:spcBef>
                        <a:spcAft>
                          <a:spcPts val="0"/>
                        </a:spcAft>
                      </a:pPr>
                      <a:r>
                        <a:rPr lang="en-US" sz="1200" smtClean="0">
                          <a:latin typeface="Times New Roman"/>
                          <a:ea typeface="Times New Roman"/>
                        </a:rPr>
                        <a:t>Secondary</a:t>
                      </a:r>
                      <a:endParaRPr lang="en-US" sz="1200" dirty="0">
                        <a:latin typeface="Times New Roman"/>
                        <a:ea typeface="Times New Roman"/>
                      </a:endParaRPr>
                    </a:p>
                  </a:txBody>
                  <a:tcPr marL="68580" marR="68580" marT="0" marB="0"/>
                </a:tc>
                <a:tc>
                  <a:txBody>
                    <a:bodyPr/>
                    <a:lstStyle/>
                    <a:p>
                      <a:pPr marL="0" marR="0" algn="ctr">
                        <a:spcBef>
                          <a:spcPts val="0"/>
                        </a:spcBef>
                        <a:spcAft>
                          <a:spcPts val="0"/>
                        </a:spcAft>
                      </a:pPr>
                      <a:r>
                        <a:rPr lang="en-US" sz="1200" smtClean="0">
                          <a:latin typeface="Times New Roman"/>
                          <a:ea typeface="Times New Roman"/>
                        </a:rPr>
                        <a:t>Primary</a:t>
                      </a:r>
                      <a:endParaRPr lang="en-US" sz="1200" dirty="0">
                        <a:latin typeface="Times New Roman"/>
                        <a:ea typeface="Times New Roman"/>
                      </a:endParaRPr>
                    </a:p>
                  </a:txBody>
                  <a:tcPr marL="68580" marR="68580" marT="0" marB="0"/>
                </a:tc>
                <a:tc>
                  <a:txBody>
                    <a:bodyPr/>
                    <a:lstStyle/>
                    <a:p>
                      <a:pPr marL="0" marR="0" algn="ctr">
                        <a:spcBef>
                          <a:spcPts val="0"/>
                        </a:spcBef>
                        <a:spcAft>
                          <a:spcPts val="0"/>
                        </a:spcAft>
                      </a:pPr>
                      <a:r>
                        <a:rPr lang="en-US" sz="1200" smtClean="0">
                          <a:latin typeface="Times New Roman"/>
                          <a:ea typeface="Times New Roman"/>
                        </a:rPr>
                        <a:t>Primary</a:t>
                      </a:r>
                      <a:endParaRPr lang="en-US" sz="1200" dirty="0">
                        <a:latin typeface="Times New Roman"/>
                        <a:ea typeface="Times New Roman"/>
                      </a:endParaRPr>
                    </a:p>
                  </a:txBody>
                  <a:tcPr marL="68580" marR="68580" marT="0" marB="0"/>
                </a:tc>
              </a:tr>
              <a:tr h="370840">
                <a:tc>
                  <a:txBody>
                    <a:bodyPr/>
                    <a:lstStyle/>
                    <a:p>
                      <a:pPr marL="0" marR="0" algn="r">
                        <a:spcBef>
                          <a:spcPts val="0"/>
                        </a:spcBef>
                        <a:spcAft>
                          <a:spcPts val="0"/>
                        </a:spcAft>
                      </a:pPr>
                      <a:r>
                        <a:rPr lang="en-US" sz="2000" dirty="0">
                          <a:latin typeface="Times New Roman"/>
                          <a:ea typeface="Times New Roman"/>
                        </a:rPr>
                        <a:t>Stress counseling</a:t>
                      </a:r>
                    </a:p>
                  </a:txBody>
                  <a:tcPr marL="68580" marR="68580" marT="0" marB="0"/>
                </a:tc>
                <a:tc>
                  <a:txBody>
                    <a:bodyPr/>
                    <a:lstStyle/>
                    <a:p>
                      <a:pPr marL="0" marR="0" algn="ctr">
                        <a:spcBef>
                          <a:spcPts val="0"/>
                        </a:spcBef>
                        <a:spcAft>
                          <a:spcPts val="0"/>
                        </a:spcAft>
                      </a:pPr>
                      <a:r>
                        <a:rPr lang="en-US" sz="1200" smtClean="0">
                          <a:latin typeface="Times New Roman"/>
                          <a:ea typeface="Times New Roman"/>
                        </a:rPr>
                        <a:t>Secondary</a:t>
                      </a:r>
                      <a:endParaRPr lang="en-US" sz="1200" dirty="0">
                        <a:latin typeface="Times New Roman"/>
                        <a:ea typeface="Times New Roman"/>
                      </a:endParaRPr>
                    </a:p>
                  </a:txBody>
                  <a:tcPr marL="68580" marR="68580" marT="0" marB="0"/>
                </a:tc>
                <a:tc>
                  <a:txBody>
                    <a:bodyPr/>
                    <a:lstStyle/>
                    <a:p>
                      <a:pPr marL="0" marR="0" algn="ctr">
                        <a:spcBef>
                          <a:spcPts val="0"/>
                        </a:spcBef>
                        <a:spcAft>
                          <a:spcPts val="0"/>
                        </a:spcAft>
                      </a:pPr>
                      <a:r>
                        <a:rPr lang="en-US" sz="1200" smtClean="0">
                          <a:latin typeface="Times New Roman"/>
                          <a:ea typeface="Times New Roman"/>
                        </a:rPr>
                        <a:t>Primary</a:t>
                      </a:r>
                      <a:endParaRPr lang="en-US" sz="1200" dirty="0">
                        <a:latin typeface="Times New Roman"/>
                        <a:ea typeface="Times New Roman"/>
                      </a:endParaRPr>
                    </a:p>
                  </a:txBody>
                  <a:tcPr marL="68580" marR="68580" marT="0" marB="0"/>
                </a:tc>
                <a:tc>
                  <a:txBody>
                    <a:bodyPr/>
                    <a:lstStyle/>
                    <a:p>
                      <a:pPr marL="0" marR="0" algn="ctr">
                        <a:spcBef>
                          <a:spcPts val="0"/>
                        </a:spcBef>
                        <a:spcAft>
                          <a:spcPts val="0"/>
                        </a:spcAft>
                      </a:pPr>
                      <a:r>
                        <a:rPr lang="en-US" sz="1200" smtClean="0">
                          <a:latin typeface="Times New Roman"/>
                          <a:ea typeface="Times New Roman"/>
                        </a:rPr>
                        <a:t>Primary</a:t>
                      </a:r>
                      <a:endParaRPr lang="en-US" sz="1200" dirty="0">
                        <a:latin typeface="Times New Roman"/>
                        <a:ea typeface="Times New Roman"/>
                      </a:endParaRPr>
                    </a:p>
                  </a:txBody>
                  <a:tcPr marL="68580" marR="68580" marT="0" marB="0"/>
                </a:tc>
              </a:tr>
              <a:tr h="370840">
                <a:tc>
                  <a:txBody>
                    <a:bodyPr/>
                    <a:lstStyle/>
                    <a:p>
                      <a:pPr marL="0" marR="0" algn="r">
                        <a:spcBef>
                          <a:spcPts val="0"/>
                        </a:spcBef>
                        <a:spcAft>
                          <a:spcPts val="0"/>
                        </a:spcAft>
                      </a:pPr>
                      <a:r>
                        <a:rPr lang="en-US" sz="2000" dirty="0">
                          <a:latin typeface="Times New Roman"/>
                          <a:ea typeface="Times New Roman"/>
                        </a:rPr>
                        <a:t>Grief counseling</a:t>
                      </a:r>
                    </a:p>
                  </a:txBody>
                  <a:tcPr marL="68580" marR="68580" marT="0" marB="0"/>
                </a:tc>
                <a:tc>
                  <a:txBody>
                    <a:bodyPr/>
                    <a:lstStyle/>
                    <a:p>
                      <a:pPr marL="0" marR="0" algn="ctr">
                        <a:spcBef>
                          <a:spcPts val="0"/>
                        </a:spcBef>
                        <a:spcAft>
                          <a:spcPts val="0"/>
                        </a:spcAft>
                      </a:pPr>
                      <a:r>
                        <a:rPr lang="en-US" sz="1200" smtClean="0">
                          <a:latin typeface="Times New Roman"/>
                          <a:ea typeface="Times New Roman"/>
                        </a:rPr>
                        <a:t>Secondary</a:t>
                      </a:r>
                      <a:endParaRPr lang="en-US" sz="1200" dirty="0">
                        <a:latin typeface="Times New Roman"/>
                        <a:ea typeface="Times New Roman"/>
                      </a:endParaRPr>
                    </a:p>
                  </a:txBody>
                  <a:tcPr marL="68580" marR="68580" marT="0" marB="0"/>
                </a:tc>
                <a:tc>
                  <a:txBody>
                    <a:bodyPr/>
                    <a:lstStyle/>
                    <a:p>
                      <a:pPr marL="0" marR="0" algn="ctr">
                        <a:spcBef>
                          <a:spcPts val="0"/>
                        </a:spcBef>
                        <a:spcAft>
                          <a:spcPts val="0"/>
                        </a:spcAft>
                      </a:pPr>
                      <a:r>
                        <a:rPr lang="en-US" sz="1200" smtClean="0">
                          <a:latin typeface="Times New Roman"/>
                          <a:ea typeface="Times New Roman"/>
                        </a:rPr>
                        <a:t>Primary</a:t>
                      </a:r>
                      <a:endParaRPr lang="en-US" sz="1200" dirty="0">
                        <a:latin typeface="Times New Roman"/>
                        <a:ea typeface="Times New Roman"/>
                      </a:endParaRPr>
                    </a:p>
                  </a:txBody>
                  <a:tcPr marL="68580" marR="68580" marT="0" marB="0"/>
                </a:tc>
                <a:tc>
                  <a:txBody>
                    <a:bodyPr/>
                    <a:lstStyle/>
                    <a:p>
                      <a:pPr marL="0" marR="0" algn="ctr">
                        <a:spcBef>
                          <a:spcPts val="0"/>
                        </a:spcBef>
                        <a:spcAft>
                          <a:spcPts val="0"/>
                        </a:spcAft>
                      </a:pPr>
                      <a:r>
                        <a:rPr lang="en-US" sz="1200" smtClean="0">
                          <a:latin typeface="Times New Roman"/>
                          <a:ea typeface="Times New Roman"/>
                        </a:rPr>
                        <a:t>Primary</a:t>
                      </a:r>
                      <a:endParaRPr lang="en-US" sz="1200" dirty="0">
                        <a:latin typeface="Times New Roman"/>
                        <a:ea typeface="Times New Roman"/>
                      </a:endParaRPr>
                    </a:p>
                  </a:txBody>
                  <a:tcPr marL="68580" marR="68580" marT="0" marB="0"/>
                </a:tc>
              </a:tr>
              <a:tr h="370840">
                <a:tc>
                  <a:txBody>
                    <a:bodyPr/>
                    <a:lstStyle/>
                    <a:p>
                      <a:pPr marL="0" marR="0" algn="r">
                        <a:spcBef>
                          <a:spcPts val="0"/>
                        </a:spcBef>
                        <a:spcAft>
                          <a:spcPts val="0"/>
                        </a:spcAft>
                      </a:pPr>
                      <a:r>
                        <a:rPr lang="en-US" sz="2000" dirty="0">
                          <a:latin typeface="Times New Roman"/>
                          <a:ea typeface="Times New Roman"/>
                        </a:rPr>
                        <a:t>Health care worker support </a:t>
                      </a:r>
                    </a:p>
                  </a:txBody>
                  <a:tcPr marL="68580" marR="68580" marT="0" marB="0"/>
                </a:tc>
                <a:tc>
                  <a:txBody>
                    <a:bodyPr/>
                    <a:lstStyle/>
                    <a:p>
                      <a:pPr marL="0" marR="0" algn="ctr">
                        <a:spcBef>
                          <a:spcPts val="0"/>
                        </a:spcBef>
                        <a:spcAft>
                          <a:spcPts val="0"/>
                        </a:spcAft>
                      </a:pPr>
                      <a:r>
                        <a:rPr lang="en-US" sz="1200" dirty="0" smtClean="0">
                          <a:latin typeface="Times New Roman"/>
                          <a:ea typeface="Times New Roman"/>
                        </a:rPr>
                        <a:t>Secondary</a:t>
                      </a:r>
                      <a:endParaRPr lang="en-US" sz="1200" dirty="0">
                        <a:latin typeface="Times New Roman"/>
                        <a:ea typeface="Times New Roman"/>
                      </a:endParaRPr>
                    </a:p>
                  </a:txBody>
                  <a:tcPr marL="68580" marR="68580" marT="0" marB="0"/>
                </a:tc>
                <a:tc>
                  <a:txBody>
                    <a:bodyPr/>
                    <a:lstStyle/>
                    <a:p>
                      <a:pPr marL="0" marR="0" algn="ctr">
                        <a:spcBef>
                          <a:spcPts val="0"/>
                        </a:spcBef>
                        <a:spcAft>
                          <a:spcPts val="0"/>
                        </a:spcAft>
                      </a:pPr>
                      <a:r>
                        <a:rPr lang="en-US" sz="1200" smtClean="0">
                          <a:latin typeface="Times New Roman"/>
                          <a:ea typeface="Times New Roman"/>
                        </a:rPr>
                        <a:t>Primary</a:t>
                      </a:r>
                      <a:endParaRPr lang="en-US" sz="1200" dirty="0">
                        <a:latin typeface="Times New Roman"/>
                        <a:ea typeface="Times New Roman"/>
                      </a:endParaRPr>
                    </a:p>
                  </a:txBody>
                  <a:tcPr marL="68580" marR="68580" marT="0" marB="0"/>
                </a:tc>
                <a:tc>
                  <a:txBody>
                    <a:bodyPr/>
                    <a:lstStyle/>
                    <a:p>
                      <a:pPr marL="0" marR="0" algn="ctr">
                        <a:spcBef>
                          <a:spcPts val="0"/>
                        </a:spcBef>
                        <a:spcAft>
                          <a:spcPts val="0"/>
                        </a:spcAft>
                      </a:pPr>
                      <a:r>
                        <a:rPr lang="en-US" sz="1200" smtClean="0">
                          <a:latin typeface="Times New Roman"/>
                          <a:ea typeface="Times New Roman"/>
                        </a:rPr>
                        <a:t>Primary</a:t>
                      </a:r>
                      <a:endParaRPr lang="en-US" sz="1200" dirty="0">
                        <a:latin typeface="Times New Roman"/>
                        <a:ea typeface="Times New Roman"/>
                      </a:endParaRPr>
                    </a:p>
                  </a:txBody>
                  <a:tcPr marL="68580" marR="68580" marT="0" marB="0"/>
                </a:tc>
              </a:tr>
              <a:tr h="370840">
                <a:tc>
                  <a:txBody>
                    <a:bodyPr/>
                    <a:lstStyle/>
                    <a:p>
                      <a:pPr marL="0" marR="0" algn="r">
                        <a:spcBef>
                          <a:spcPts val="0"/>
                        </a:spcBef>
                        <a:spcAft>
                          <a:spcPts val="0"/>
                        </a:spcAft>
                      </a:pPr>
                      <a:r>
                        <a:rPr lang="en-US" sz="2000" dirty="0">
                          <a:latin typeface="Times New Roman"/>
                          <a:ea typeface="Times New Roman"/>
                        </a:rPr>
                        <a:t>Support of I&amp;Q</a:t>
                      </a:r>
                    </a:p>
                  </a:txBody>
                  <a:tcPr marL="68580" marR="68580" marT="0" marB="0"/>
                </a:tc>
                <a:tc>
                  <a:txBody>
                    <a:bodyPr/>
                    <a:lstStyle/>
                    <a:p>
                      <a:pPr marL="0" marR="0" algn="ctr">
                        <a:spcBef>
                          <a:spcPts val="0"/>
                        </a:spcBef>
                        <a:spcAft>
                          <a:spcPts val="0"/>
                        </a:spcAft>
                      </a:pPr>
                      <a:r>
                        <a:rPr lang="en-US" sz="1200" dirty="0" smtClean="0">
                          <a:latin typeface="Times New Roman"/>
                          <a:ea typeface="Times New Roman"/>
                        </a:rPr>
                        <a:t>Secondary</a:t>
                      </a:r>
                      <a:endParaRPr lang="en-US" sz="1200" dirty="0">
                        <a:latin typeface="Times New Roman"/>
                        <a:ea typeface="Times New Roman"/>
                      </a:endParaRPr>
                    </a:p>
                  </a:txBody>
                  <a:tcPr marL="68580" marR="68580" marT="0" marB="0"/>
                </a:tc>
                <a:tc>
                  <a:txBody>
                    <a:bodyPr/>
                    <a:lstStyle/>
                    <a:p>
                      <a:pPr marL="0" marR="0" algn="ctr">
                        <a:spcBef>
                          <a:spcPts val="0"/>
                        </a:spcBef>
                        <a:spcAft>
                          <a:spcPts val="0"/>
                        </a:spcAft>
                      </a:pPr>
                      <a:r>
                        <a:rPr lang="en-US" sz="1200" dirty="0" smtClean="0">
                          <a:latin typeface="Times New Roman"/>
                          <a:ea typeface="Times New Roman"/>
                        </a:rPr>
                        <a:t>Primary</a:t>
                      </a:r>
                      <a:endParaRPr lang="en-US" sz="1200" dirty="0">
                        <a:latin typeface="Times New Roman"/>
                        <a:ea typeface="Times New Roman"/>
                      </a:endParaRPr>
                    </a:p>
                  </a:txBody>
                  <a:tcPr marL="68580" marR="68580" marT="0" marB="0"/>
                </a:tc>
                <a:tc>
                  <a:txBody>
                    <a:bodyPr/>
                    <a:lstStyle/>
                    <a:p>
                      <a:pPr marL="0" marR="0" algn="ctr">
                        <a:spcBef>
                          <a:spcPts val="0"/>
                        </a:spcBef>
                        <a:spcAft>
                          <a:spcPts val="0"/>
                        </a:spcAft>
                      </a:pPr>
                      <a:r>
                        <a:rPr lang="en-US" sz="1200" dirty="0" smtClean="0">
                          <a:latin typeface="Times New Roman"/>
                          <a:ea typeface="Times New Roman"/>
                        </a:rPr>
                        <a:t>Primary</a:t>
                      </a:r>
                      <a:endParaRPr lang="en-US" sz="1200" dirty="0">
                        <a:latin typeface="Times New Roman"/>
                        <a:ea typeface="Times New Roman"/>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Provision of </a:t>
            </a:r>
            <a:r>
              <a:rPr lang="en-US" b="1" dirty="0" smtClean="0"/>
              <a:t>Social Services</a:t>
            </a:r>
            <a:endParaRPr lang="en-US" dirty="0"/>
          </a:p>
        </p:txBody>
      </p:sp>
      <p:graphicFrame>
        <p:nvGraphicFramePr>
          <p:cNvPr id="4" name="Content Placeholder 3"/>
          <p:cNvGraphicFramePr>
            <a:graphicFrameLocks noGrp="1"/>
          </p:cNvGraphicFramePr>
          <p:nvPr>
            <p:ph idx="1"/>
          </p:nvPr>
        </p:nvGraphicFramePr>
        <p:xfrm>
          <a:off x="457200" y="1600200"/>
          <a:ext cx="8229600" cy="1854200"/>
        </p:xfrm>
        <a:graphic>
          <a:graphicData uri="http://schemas.openxmlformats.org/drawingml/2006/table">
            <a:tbl>
              <a:tblPr firstRow="1" bandRow="1">
                <a:tableStyleId>{5C22544A-7EE6-4342-B048-85BDC9FD1C3A}</a:tableStyleId>
              </a:tblPr>
              <a:tblGrid>
                <a:gridCol w="4800600"/>
                <a:gridCol w="1219200"/>
                <a:gridCol w="1143000"/>
                <a:gridCol w="1066800"/>
              </a:tblGrid>
              <a:tr h="370840">
                <a:tc>
                  <a:txBody>
                    <a:bodyPr/>
                    <a:lstStyle/>
                    <a:p>
                      <a:pPr marL="0" marR="0" algn="ctr">
                        <a:spcBef>
                          <a:spcPts val="0"/>
                        </a:spcBef>
                        <a:spcAft>
                          <a:spcPts val="0"/>
                        </a:spcAft>
                      </a:pPr>
                      <a:endParaRPr lang="en-US" sz="1200" dirty="0">
                        <a:latin typeface="Times New Roman"/>
                        <a:ea typeface="Times New Roman"/>
                      </a:endParaRPr>
                    </a:p>
                    <a:p>
                      <a:pPr marL="0" marR="0" algn="ctr">
                        <a:spcBef>
                          <a:spcPts val="0"/>
                        </a:spcBef>
                        <a:spcAft>
                          <a:spcPts val="0"/>
                        </a:spcAft>
                      </a:pPr>
                      <a:r>
                        <a:rPr lang="en-US" sz="1200" b="1" dirty="0">
                          <a:latin typeface="Times New Roman"/>
                          <a:ea typeface="Times New Roman"/>
                        </a:rPr>
                        <a:t>TASK</a:t>
                      </a:r>
                      <a:endParaRPr lang="en-US" sz="1200" dirty="0">
                        <a:latin typeface="Times New Roman"/>
                        <a:ea typeface="Times New Roman"/>
                      </a:endParaRPr>
                    </a:p>
                  </a:txBody>
                  <a:tcPr marL="68580" marR="68580" marT="0" marB="0"/>
                </a:tc>
                <a:tc>
                  <a:txBody>
                    <a:bodyPr/>
                    <a:lstStyle/>
                    <a:p>
                      <a:pPr marL="0" marR="0" algn="ctr">
                        <a:spcBef>
                          <a:spcPts val="0"/>
                        </a:spcBef>
                        <a:spcAft>
                          <a:spcPts val="0"/>
                        </a:spcAft>
                      </a:pPr>
                      <a:endParaRPr lang="en-US" sz="1200" dirty="0">
                        <a:latin typeface="Times New Roman"/>
                        <a:ea typeface="Times New Roman"/>
                      </a:endParaRPr>
                    </a:p>
                    <a:p>
                      <a:pPr marL="0" marR="0" algn="ctr">
                        <a:spcBef>
                          <a:spcPts val="0"/>
                        </a:spcBef>
                        <a:spcAft>
                          <a:spcPts val="0"/>
                        </a:spcAft>
                      </a:pPr>
                      <a:r>
                        <a:rPr lang="en-US" sz="1100" b="1" dirty="0">
                          <a:latin typeface="Times New Roman"/>
                          <a:ea typeface="Times New Roman"/>
                        </a:rPr>
                        <a:t>STATE</a:t>
                      </a:r>
                      <a:endParaRPr lang="en-US" sz="1200" dirty="0">
                        <a:latin typeface="Times New Roman"/>
                        <a:ea typeface="Times New Roman"/>
                      </a:endParaRPr>
                    </a:p>
                  </a:txBody>
                  <a:tcPr marL="68580" marR="68580" marT="0" marB="0"/>
                </a:tc>
                <a:tc>
                  <a:txBody>
                    <a:bodyPr/>
                    <a:lstStyle/>
                    <a:p>
                      <a:pPr marL="0" marR="0" algn="ctr">
                        <a:spcBef>
                          <a:spcPts val="0"/>
                        </a:spcBef>
                        <a:spcAft>
                          <a:spcPts val="0"/>
                        </a:spcAft>
                      </a:pPr>
                      <a:endParaRPr lang="en-US" sz="1200" dirty="0">
                        <a:latin typeface="Times New Roman"/>
                        <a:ea typeface="Times New Roman"/>
                      </a:endParaRPr>
                    </a:p>
                    <a:p>
                      <a:pPr marL="0" marR="0" algn="ctr">
                        <a:spcBef>
                          <a:spcPts val="0"/>
                        </a:spcBef>
                        <a:spcAft>
                          <a:spcPts val="0"/>
                        </a:spcAft>
                      </a:pPr>
                      <a:r>
                        <a:rPr lang="en-US" sz="1100" b="1" dirty="0">
                          <a:latin typeface="Times New Roman"/>
                          <a:ea typeface="Times New Roman"/>
                        </a:rPr>
                        <a:t>LOCAL</a:t>
                      </a:r>
                      <a:endParaRPr lang="en-US" sz="1200" dirty="0">
                        <a:latin typeface="Times New Roman"/>
                        <a:ea typeface="Times New Roman"/>
                      </a:endParaRPr>
                    </a:p>
                  </a:txBody>
                  <a:tcPr marL="68580" marR="68580" marT="0" marB="0"/>
                </a:tc>
                <a:tc>
                  <a:txBody>
                    <a:bodyPr/>
                    <a:lstStyle/>
                    <a:p>
                      <a:pPr marL="0" marR="0" algn="ctr">
                        <a:spcBef>
                          <a:spcPts val="0"/>
                        </a:spcBef>
                        <a:spcAft>
                          <a:spcPts val="0"/>
                        </a:spcAft>
                      </a:pPr>
                      <a:endParaRPr lang="en-US" sz="1200" dirty="0">
                        <a:latin typeface="Times New Roman"/>
                        <a:ea typeface="Times New Roman"/>
                      </a:endParaRPr>
                    </a:p>
                    <a:p>
                      <a:pPr marL="0" marR="0" algn="ctr">
                        <a:spcBef>
                          <a:spcPts val="0"/>
                        </a:spcBef>
                        <a:spcAft>
                          <a:spcPts val="0"/>
                        </a:spcAft>
                      </a:pPr>
                      <a:r>
                        <a:rPr lang="en-US" sz="1100" b="1" dirty="0">
                          <a:latin typeface="Times New Roman"/>
                          <a:ea typeface="Times New Roman"/>
                        </a:rPr>
                        <a:t>TRIBAL</a:t>
                      </a:r>
                      <a:endParaRPr lang="en-US" sz="1200" dirty="0">
                        <a:latin typeface="Times New Roman"/>
                        <a:ea typeface="Times New Roman"/>
                      </a:endParaRPr>
                    </a:p>
                  </a:txBody>
                  <a:tcPr marL="68580" marR="68580" marT="0" marB="0"/>
                </a:tc>
              </a:tr>
              <a:tr h="370840">
                <a:tc>
                  <a:txBody>
                    <a:bodyPr/>
                    <a:lstStyle/>
                    <a:p>
                      <a:pPr marL="0" marR="0" algn="r">
                        <a:spcBef>
                          <a:spcPts val="0"/>
                        </a:spcBef>
                        <a:spcAft>
                          <a:spcPts val="0"/>
                        </a:spcAft>
                      </a:pPr>
                      <a:r>
                        <a:rPr lang="en-US" sz="2000" dirty="0">
                          <a:latin typeface="Times New Roman"/>
                          <a:ea typeface="Times New Roman"/>
                        </a:rPr>
                        <a:t>Family assistance</a:t>
                      </a:r>
                    </a:p>
                  </a:txBody>
                  <a:tcPr marL="68580" marR="68580" marT="0" marB="0"/>
                </a:tc>
                <a:tc>
                  <a:txBody>
                    <a:bodyPr/>
                    <a:lstStyle/>
                    <a:p>
                      <a:pPr marL="0" marR="0" algn="ctr">
                        <a:spcBef>
                          <a:spcPts val="0"/>
                        </a:spcBef>
                        <a:spcAft>
                          <a:spcPts val="0"/>
                        </a:spcAft>
                      </a:pPr>
                      <a:r>
                        <a:rPr lang="en-US" sz="1200" smtClean="0">
                          <a:latin typeface="Times New Roman"/>
                          <a:ea typeface="Times New Roman"/>
                        </a:rPr>
                        <a:t>Secondary</a:t>
                      </a:r>
                      <a:endParaRPr lang="en-US" sz="1200" dirty="0">
                        <a:latin typeface="Times New Roman"/>
                        <a:ea typeface="Times New Roman"/>
                      </a:endParaRPr>
                    </a:p>
                  </a:txBody>
                  <a:tcPr marL="68580" marR="68580" marT="0" marB="0"/>
                </a:tc>
                <a:tc>
                  <a:txBody>
                    <a:bodyPr/>
                    <a:lstStyle/>
                    <a:p>
                      <a:pPr marL="0" marR="0" algn="ctr">
                        <a:spcBef>
                          <a:spcPts val="0"/>
                        </a:spcBef>
                        <a:spcAft>
                          <a:spcPts val="0"/>
                        </a:spcAft>
                      </a:pPr>
                      <a:r>
                        <a:rPr lang="en-US" sz="1200" smtClean="0">
                          <a:latin typeface="Times New Roman"/>
                          <a:ea typeface="Times New Roman"/>
                        </a:rPr>
                        <a:t>Primary</a:t>
                      </a:r>
                      <a:endParaRPr lang="en-US" sz="1200" dirty="0">
                        <a:latin typeface="Times New Roman"/>
                        <a:ea typeface="Times New Roman"/>
                      </a:endParaRPr>
                    </a:p>
                  </a:txBody>
                  <a:tcPr marL="68580" marR="68580" marT="0" marB="0"/>
                </a:tc>
                <a:tc>
                  <a:txBody>
                    <a:bodyPr/>
                    <a:lstStyle/>
                    <a:p>
                      <a:pPr marL="0" marR="0" algn="ctr">
                        <a:spcBef>
                          <a:spcPts val="0"/>
                        </a:spcBef>
                        <a:spcAft>
                          <a:spcPts val="0"/>
                        </a:spcAft>
                      </a:pPr>
                      <a:r>
                        <a:rPr lang="en-US" sz="1200" smtClean="0">
                          <a:latin typeface="Times New Roman"/>
                          <a:ea typeface="Times New Roman"/>
                        </a:rPr>
                        <a:t>Primary</a:t>
                      </a:r>
                      <a:endParaRPr lang="en-US" sz="1200" dirty="0">
                        <a:latin typeface="Times New Roman"/>
                        <a:ea typeface="Times New Roman"/>
                      </a:endParaRPr>
                    </a:p>
                  </a:txBody>
                  <a:tcPr marL="68580" marR="68580" marT="0" marB="0"/>
                </a:tc>
              </a:tr>
              <a:tr h="370840">
                <a:tc>
                  <a:txBody>
                    <a:bodyPr/>
                    <a:lstStyle/>
                    <a:p>
                      <a:pPr marL="0" marR="0" algn="r">
                        <a:spcBef>
                          <a:spcPts val="0"/>
                        </a:spcBef>
                        <a:spcAft>
                          <a:spcPts val="0"/>
                        </a:spcAft>
                      </a:pPr>
                      <a:r>
                        <a:rPr lang="en-US" sz="2000" dirty="0">
                          <a:latin typeface="Times New Roman"/>
                          <a:ea typeface="Times New Roman"/>
                        </a:rPr>
                        <a:t>I&amp;Q support </a:t>
                      </a:r>
                    </a:p>
                  </a:txBody>
                  <a:tcPr marL="68580" marR="68580" marT="0" marB="0"/>
                </a:tc>
                <a:tc>
                  <a:txBody>
                    <a:bodyPr/>
                    <a:lstStyle/>
                    <a:p>
                      <a:pPr marL="0" marR="0" algn="ctr">
                        <a:spcBef>
                          <a:spcPts val="0"/>
                        </a:spcBef>
                        <a:spcAft>
                          <a:spcPts val="0"/>
                        </a:spcAft>
                      </a:pPr>
                      <a:r>
                        <a:rPr lang="en-US" sz="1200" smtClean="0">
                          <a:latin typeface="Times New Roman"/>
                          <a:ea typeface="Times New Roman"/>
                        </a:rPr>
                        <a:t>Secondary</a:t>
                      </a:r>
                      <a:endParaRPr lang="en-US" sz="1200" dirty="0">
                        <a:latin typeface="Times New Roman"/>
                        <a:ea typeface="Times New Roman"/>
                      </a:endParaRPr>
                    </a:p>
                  </a:txBody>
                  <a:tcPr marL="68580" marR="68580" marT="0" marB="0"/>
                </a:tc>
                <a:tc>
                  <a:txBody>
                    <a:bodyPr/>
                    <a:lstStyle/>
                    <a:p>
                      <a:pPr marL="0" marR="0" algn="ctr">
                        <a:spcBef>
                          <a:spcPts val="0"/>
                        </a:spcBef>
                        <a:spcAft>
                          <a:spcPts val="0"/>
                        </a:spcAft>
                      </a:pPr>
                      <a:r>
                        <a:rPr lang="en-US" sz="1200" smtClean="0">
                          <a:latin typeface="Times New Roman"/>
                          <a:ea typeface="Times New Roman"/>
                        </a:rPr>
                        <a:t>Primary</a:t>
                      </a:r>
                      <a:endParaRPr lang="en-US" sz="1200" dirty="0">
                        <a:latin typeface="Times New Roman"/>
                        <a:ea typeface="Times New Roman"/>
                      </a:endParaRPr>
                    </a:p>
                  </a:txBody>
                  <a:tcPr marL="68580" marR="68580" marT="0" marB="0"/>
                </a:tc>
                <a:tc>
                  <a:txBody>
                    <a:bodyPr/>
                    <a:lstStyle/>
                    <a:p>
                      <a:pPr marL="0" marR="0" algn="ctr">
                        <a:spcBef>
                          <a:spcPts val="0"/>
                        </a:spcBef>
                        <a:spcAft>
                          <a:spcPts val="0"/>
                        </a:spcAft>
                      </a:pPr>
                      <a:r>
                        <a:rPr lang="en-US" sz="1200" smtClean="0">
                          <a:latin typeface="Times New Roman"/>
                          <a:ea typeface="Times New Roman"/>
                        </a:rPr>
                        <a:t>Primary</a:t>
                      </a:r>
                      <a:endParaRPr lang="en-US" sz="1200" dirty="0">
                        <a:latin typeface="Times New Roman"/>
                        <a:ea typeface="Times New Roman"/>
                      </a:endParaRPr>
                    </a:p>
                  </a:txBody>
                  <a:tcPr marL="68580" marR="68580" marT="0" marB="0"/>
                </a:tc>
              </a:tr>
              <a:tr h="370840">
                <a:tc>
                  <a:txBody>
                    <a:bodyPr/>
                    <a:lstStyle/>
                    <a:p>
                      <a:pPr marL="0" marR="0" algn="r">
                        <a:spcBef>
                          <a:spcPts val="0"/>
                        </a:spcBef>
                        <a:spcAft>
                          <a:spcPts val="0"/>
                        </a:spcAft>
                      </a:pPr>
                      <a:r>
                        <a:rPr lang="en-US" sz="2000" dirty="0">
                          <a:latin typeface="Times New Roman"/>
                          <a:ea typeface="Times New Roman"/>
                        </a:rPr>
                        <a:t>Need tracking</a:t>
                      </a:r>
                    </a:p>
                  </a:txBody>
                  <a:tcPr marL="68580" marR="68580" marT="0" marB="0"/>
                </a:tc>
                <a:tc>
                  <a:txBody>
                    <a:bodyPr/>
                    <a:lstStyle/>
                    <a:p>
                      <a:pPr marL="0" marR="0" algn="ctr">
                        <a:spcBef>
                          <a:spcPts val="0"/>
                        </a:spcBef>
                        <a:spcAft>
                          <a:spcPts val="0"/>
                        </a:spcAft>
                      </a:pPr>
                      <a:r>
                        <a:rPr lang="en-US" sz="1200" dirty="0" smtClean="0">
                          <a:latin typeface="Times New Roman"/>
                          <a:ea typeface="Times New Roman"/>
                        </a:rPr>
                        <a:t>Secondary</a:t>
                      </a:r>
                      <a:endParaRPr lang="en-US" sz="1200" dirty="0">
                        <a:latin typeface="Times New Roman"/>
                        <a:ea typeface="Times New Roman"/>
                      </a:endParaRPr>
                    </a:p>
                  </a:txBody>
                  <a:tcPr marL="68580" marR="68580" marT="0" marB="0"/>
                </a:tc>
                <a:tc>
                  <a:txBody>
                    <a:bodyPr/>
                    <a:lstStyle/>
                    <a:p>
                      <a:pPr marL="0" marR="0" algn="ctr">
                        <a:spcBef>
                          <a:spcPts val="0"/>
                        </a:spcBef>
                        <a:spcAft>
                          <a:spcPts val="0"/>
                        </a:spcAft>
                      </a:pPr>
                      <a:r>
                        <a:rPr lang="en-US" sz="1200" smtClean="0">
                          <a:latin typeface="Times New Roman"/>
                          <a:ea typeface="Times New Roman"/>
                        </a:rPr>
                        <a:t>Primary</a:t>
                      </a:r>
                      <a:endParaRPr lang="en-US" sz="1200" dirty="0">
                        <a:latin typeface="Times New Roman"/>
                        <a:ea typeface="Times New Roman"/>
                      </a:endParaRPr>
                    </a:p>
                  </a:txBody>
                  <a:tcPr marL="68580" marR="68580" marT="0" marB="0"/>
                </a:tc>
                <a:tc>
                  <a:txBody>
                    <a:bodyPr/>
                    <a:lstStyle/>
                    <a:p>
                      <a:pPr marL="0" marR="0" algn="ctr">
                        <a:spcBef>
                          <a:spcPts val="0"/>
                        </a:spcBef>
                        <a:spcAft>
                          <a:spcPts val="0"/>
                        </a:spcAft>
                      </a:pPr>
                      <a:r>
                        <a:rPr lang="en-US" sz="1200" dirty="0" smtClean="0">
                          <a:latin typeface="Times New Roman"/>
                          <a:ea typeface="Times New Roman"/>
                        </a:rPr>
                        <a:t>Primary</a:t>
                      </a:r>
                      <a:endParaRPr lang="en-US" sz="1200" dirty="0">
                        <a:latin typeface="Times New Roman"/>
                        <a:ea typeface="Times New Roman"/>
                      </a:endParaRPr>
                    </a:p>
                  </a:txBody>
                  <a:tcPr marL="68580" marR="68580" marT="0" marB="0"/>
                </a:tc>
              </a:tr>
              <a:tr h="370840">
                <a:tc>
                  <a:txBody>
                    <a:bodyPr/>
                    <a:lstStyle/>
                    <a:p>
                      <a:pPr marL="0" marR="0" algn="r">
                        <a:spcBef>
                          <a:spcPts val="0"/>
                        </a:spcBef>
                        <a:spcAft>
                          <a:spcPts val="0"/>
                        </a:spcAft>
                      </a:pPr>
                      <a:r>
                        <a:rPr lang="en-US" sz="2000" dirty="0">
                          <a:latin typeface="Times New Roman"/>
                          <a:ea typeface="Times New Roman"/>
                        </a:rPr>
                        <a:t>Coordination with federal response</a:t>
                      </a:r>
                    </a:p>
                  </a:txBody>
                  <a:tcPr marL="68580" marR="68580" marT="0" marB="0"/>
                </a:tc>
                <a:tc>
                  <a:txBody>
                    <a:bodyPr/>
                    <a:lstStyle/>
                    <a:p>
                      <a:pPr marL="0" marR="0" algn="ctr">
                        <a:spcBef>
                          <a:spcPts val="0"/>
                        </a:spcBef>
                        <a:spcAft>
                          <a:spcPts val="0"/>
                        </a:spcAft>
                      </a:pPr>
                      <a:r>
                        <a:rPr lang="en-US" sz="1200" dirty="0" smtClean="0">
                          <a:latin typeface="Times New Roman"/>
                          <a:ea typeface="Times New Roman"/>
                        </a:rPr>
                        <a:t>Primary</a:t>
                      </a:r>
                      <a:endParaRPr lang="en-US" sz="1200" dirty="0">
                        <a:latin typeface="Times New Roman"/>
                        <a:ea typeface="Times New Roman"/>
                      </a:endParaRPr>
                    </a:p>
                  </a:txBody>
                  <a:tcPr marL="68580" marR="68580" marT="0" marB="0"/>
                </a:tc>
                <a:tc>
                  <a:txBody>
                    <a:bodyPr/>
                    <a:lstStyle/>
                    <a:p>
                      <a:pPr marL="0" marR="0" algn="ctr">
                        <a:spcBef>
                          <a:spcPts val="0"/>
                        </a:spcBef>
                        <a:spcAft>
                          <a:spcPts val="0"/>
                        </a:spcAft>
                      </a:pPr>
                      <a:r>
                        <a:rPr lang="en-US" sz="1200" dirty="0" smtClean="0">
                          <a:latin typeface="Times New Roman"/>
                          <a:ea typeface="Times New Roman"/>
                        </a:rPr>
                        <a:t>None</a:t>
                      </a:r>
                      <a:endParaRPr lang="en-US" sz="1200" dirty="0">
                        <a:latin typeface="Times New Roman"/>
                        <a:ea typeface="Times New Roman"/>
                      </a:endParaRPr>
                    </a:p>
                  </a:txBody>
                  <a:tcPr marL="68580" marR="68580" marT="0" marB="0"/>
                </a:tc>
                <a:tc>
                  <a:txBody>
                    <a:bodyPr/>
                    <a:lstStyle/>
                    <a:p>
                      <a:pPr marL="0" marR="0" algn="ctr">
                        <a:spcBef>
                          <a:spcPts val="0"/>
                        </a:spcBef>
                        <a:spcAft>
                          <a:spcPts val="0"/>
                        </a:spcAft>
                      </a:pPr>
                      <a:r>
                        <a:rPr lang="en-US" sz="1200" dirty="0" smtClean="0">
                          <a:latin typeface="Times New Roman"/>
                          <a:ea typeface="Times New Roman"/>
                        </a:rPr>
                        <a:t>Primary</a:t>
                      </a:r>
                      <a:endParaRPr lang="en-US" sz="1200" dirty="0">
                        <a:latin typeface="Times New Roman"/>
                        <a:ea typeface="Times New Roman"/>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Need </a:t>
            </a:r>
            <a:r>
              <a:rPr lang="en-US" b="1" dirty="0" smtClean="0"/>
              <a:t>Assessment</a:t>
            </a:r>
            <a:endParaRPr lang="en-US" dirty="0"/>
          </a:p>
        </p:txBody>
      </p:sp>
      <p:graphicFrame>
        <p:nvGraphicFramePr>
          <p:cNvPr id="4" name="Content Placeholder 3"/>
          <p:cNvGraphicFramePr>
            <a:graphicFrameLocks noGrp="1"/>
          </p:cNvGraphicFramePr>
          <p:nvPr>
            <p:ph idx="1"/>
          </p:nvPr>
        </p:nvGraphicFramePr>
        <p:xfrm>
          <a:off x="457200" y="1600200"/>
          <a:ext cx="8229600" cy="1483360"/>
        </p:xfrm>
        <a:graphic>
          <a:graphicData uri="http://schemas.openxmlformats.org/drawingml/2006/table">
            <a:tbl>
              <a:tblPr firstRow="1" bandRow="1">
                <a:tableStyleId>{5C22544A-7EE6-4342-B048-85BDC9FD1C3A}</a:tableStyleId>
              </a:tblPr>
              <a:tblGrid>
                <a:gridCol w="5410200"/>
                <a:gridCol w="990600"/>
                <a:gridCol w="914400"/>
                <a:gridCol w="914400"/>
              </a:tblGrid>
              <a:tr h="370840">
                <a:tc>
                  <a:txBody>
                    <a:bodyPr/>
                    <a:lstStyle/>
                    <a:p>
                      <a:pPr marL="0" marR="0" algn="ctr">
                        <a:spcBef>
                          <a:spcPts val="0"/>
                        </a:spcBef>
                        <a:spcAft>
                          <a:spcPts val="0"/>
                        </a:spcAft>
                      </a:pPr>
                      <a:endParaRPr lang="en-US" sz="1200" dirty="0">
                        <a:latin typeface="Times New Roman"/>
                        <a:ea typeface="Times New Roman"/>
                      </a:endParaRPr>
                    </a:p>
                    <a:p>
                      <a:pPr marL="0" marR="0" algn="ctr">
                        <a:spcBef>
                          <a:spcPts val="0"/>
                        </a:spcBef>
                        <a:spcAft>
                          <a:spcPts val="0"/>
                        </a:spcAft>
                      </a:pPr>
                      <a:r>
                        <a:rPr lang="en-US" sz="1200" b="1" dirty="0">
                          <a:latin typeface="Times New Roman"/>
                          <a:ea typeface="Times New Roman"/>
                        </a:rPr>
                        <a:t>TASK</a:t>
                      </a:r>
                      <a:endParaRPr lang="en-US" sz="1200" dirty="0">
                        <a:latin typeface="Times New Roman"/>
                        <a:ea typeface="Times New Roman"/>
                      </a:endParaRPr>
                    </a:p>
                  </a:txBody>
                  <a:tcPr marL="68580" marR="68580" marT="0" marB="0"/>
                </a:tc>
                <a:tc>
                  <a:txBody>
                    <a:bodyPr/>
                    <a:lstStyle/>
                    <a:p>
                      <a:pPr marL="0" marR="0" algn="ctr">
                        <a:spcBef>
                          <a:spcPts val="0"/>
                        </a:spcBef>
                        <a:spcAft>
                          <a:spcPts val="0"/>
                        </a:spcAft>
                      </a:pPr>
                      <a:endParaRPr lang="en-US" sz="1200" dirty="0">
                        <a:latin typeface="Times New Roman"/>
                        <a:ea typeface="Times New Roman"/>
                      </a:endParaRPr>
                    </a:p>
                    <a:p>
                      <a:pPr marL="0" marR="0" algn="ctr">
                        <a:spcBef>
                          <a:spcPts val="0"/>
                        </a:spcBef>
                        <a:spcAft>
                          <a:spcPts val="0"/>
                        </a:spcAft>
                      </a:pPr>
                      <a:r>
                        <a:rPr lang="en-US" sz="1100" b="1" dirty="0">
                          <a:latin typeface="Times New Roman"/>
                          <a:ea typeface="Times New Roman"/>
                        </a:rPr>
                        <a:t>STATE</a:t>
                      </a:r>
                      <a:endParaRPr lang="en-US" sz="1200" dirty="0">
                        <a:latin typeface="Times New Roman"/>
                        <a:ea typeface="Times New Roman"/>
                      </a:endParaRPr>
                    </a:p>
                  </a:txBody>
                  <a:tcPr marL="68580" marR="68580" marT="0" marB="0"/>
                </a:tc>
                <a:tc>
                  <a:txBody>
                    <a:bodyPr/>
                    <a:lstStyle/>
                    <a:p>
                      <a:pPr marL="0" marR="0" algn="ctr">
                        <a:spcBef>
                          <a:spcPts val="0"/>
                        </a:spcBef>
                        <a:spcAft>
                          <a:spcPts val="0"/>
                        </a:spcAft>
                      </a:pPr>
                      <a:endParaRPr lang="en-US" sz="1200" dirty="0">
                        <a:latin typeface="Times New Roman"/>
                        <a:ea typeface="Times New Roman"/>
                      </a:endParaRPr>
                    </a:p>
                    <a:p>
                      <a:pPr marL="0" marR="0" algn="ctr">
                        <a:spcBef>
                          <a:spcPts val="0"/>
                        </a:spcBef>
                        <a:spcAft>
                          <a:spcPts val="0"/>
                        </a:spcAft>
                      </a:pPr>
                      <a:r>
                        <a:rPr lang="en-US" sz="1100" b="1" dirty="0">
                          <a:latin typeface="Times New Roman"/>
                          <a:ea typeface="Times New Roman"/>
                        </a:rPr>
                        <a:t>LOCAL</a:t>
                      </a:r>
                      <a:endParaRPr lang="en-US" sz="1200" dirty="0">
                        <a:latin typeface="Times New Roman"/>
                        <a:ea typeface="Times New Roman"/>
                      </a:endParaRPr>
                    </a:p>
                  </a:txBody>
                  <a:tcPr marL="68580" marR="68580" marT="0" marB="0"/>
                </a:tc>
                <a:tc>
                  <a:txBody>
                    <a:bodyPr/>
                    <a:lstStyle/>
                    <a:p>
                      <a:pPr marL="0" marR="0" algn="ctr">
                        <a:spcBef>
                          <a:spcPts val="0"/>
                        </a:spcBef>
                        <a:spcAft>
                          <a:spcPts val="0"/>
                        </a:spcAft>
                      </a:pPr>
                      <a:endParaRPr lang="en-US" sz="1200" dirty="0">
                        <a:latin typeface="Times New Roman"/>
                        <a:ea typeface="Times New Roman"/>
                      </a:endParaRPr>
                    </a:p>
                    <a:p>
                      <a:pPr marL="0" marR="0" algn="ctr">
                        <a:spcBef>
                          <a:spcPts val="0"/>
                        </a:spcBef>
                        <a:spcAft>
                          <a:spcPts val="0"/>
                        </a:spcAft>
                      </a:pPr>
                      <a:r>
                        <a:rPr lang="en-US" sz="1100" b="1" dirty="0">
                          <a:latin typeface="Times New Roman"/>
                          <a:ea typeface="Times New Roman"/>
                        </a:rPr>
                        <a:t>TRIBAL</a:t>
                      </a:r>
                      <a:endParaRPr lang="en-US" sz="1200" dirty="0">
                        <a:latin typeface="Times New Roman"/>
                        <a:ea typeface="Times New Roman"/>
                      </a:endParaRPr>
                    </a:p>
                  </a:txBody>
                  <a:tcPr marL="68580" marR="68580" marT="0" marB="0"/>
                </a:tc>
              </a:tr>
              <a:tr h="370840">
                <a:tc>
                  <a:txBody>
                    <a:bodyPr/>
                    <a:lstStyle/>
                    <a:p>
                      <a:pPr marL="0" marR="0" algn="r">
                        <a:spcBef>
                          <a:spcPts val="0"/>
                        </a:spcBef>
                        <a:spcAft>
                          <a:spcPts val="0"/>
                        </a:spcAft>
                      </a:pPr>
                      <a:r>
                        <a:rPr lang="en-US" sz="2000" dirty="0">
                          <a:latin typeface="Times New Roman"/>
                          <a:ea typeface="Times New Roman"/>
                        </a:rPr>
                        <a:t>Hospital and providers</a:t>
                      </a:r>
                    </a:p>
                  </a:txBody>
                  <a:tcPr marL="68580" marR="68580" marT="0" marB="0"/>
                </a:tc>
                <a:tc>
                  <a:txBody>
                    <a:bodyPr/>
                    <a:lstStyle/>
                    <a:p>
                      <a:pPr marL="0" marR="0" algn="ctr">
                        <a:spcBef>
                          <a:spcPts val="0"/>
                        </a:spcBef>
                        <a:spcAft>
                          <a:spcPts val="0"/>
                        </a:spcAft>
                      </a:pPr>
                      <a:r>
                        <a:rPr lang="en-US" sz="1200" dirty="0" smtClean="0">
                          <a:latin typeface="Times New Roman"/>
                          <a:ea typeface="Times New Roman"/>
                        </a:rPr>
                        <a:t>Primary</a:t>
                      </a:r>
                      <a:endParaRPr lang="en-US" sz="1200" dirty="0">
                        <a:latin typeface="Times New Roman"/>
                        <a:ea typeface="Times New Roman"/>
                      </a:endParaRPr>
                    </a:p>
                  </a:txBody>
                  <a:tcPr marL="68580" marR="68580" marT="0" marB="0"/>
                </a:tc>
                <a:tc>
                  <a:txBody>
                    <a:bodyPr/>
                    <a:lstStyle/>
                    <a:p>
                      <a:pPr marL="0" marR="0" algn="ctr">
                        <a:spcBef>
                          <a:spcPts val="0"/>
                        </a:spcBef>
                        <a:spcAft>
                          <a:spcPts val="0"/>
                        </a:spcAft>
                      </a:pPr>
                      <a:r>
                        <a:rPr lang="en-US" sz="1200" smtClean="0">
                          <a:latin typeface="Times New Roman"/>
                          <a:ea typeface="Times New Roman"/>
                        </a:rPr>
                        <a:t>Secondary</a:t>
                      </a:r>
                      <a:endParaRPr lang="en-US" sz="1200" dirty="0">
                        <a:latin typeface="Times New Roman"/>
                        <a:ea typeface="Times New Roman"/>
                      </a:endParaRPr>
                    </a:p>
                  </a:txBody>
                  <a:tcPr marL="68580" marR="68580" marT="0" marB="0"/>
                </a:tc>
                <a:tc>
                  <a:txBody>
                    <a:bodyPr/>
                    <a:lstStyle/>
                    <a:p>
                      <a:pPr marL="0" marR="0" algn="ctr">
                        <a:spcBef>
                          <a:spcPts val="0"/>
                        </a:spcBef>
                        <a:spcAft>
                          <a:spcPts val="0"/>
                        </a:spcAft>
                      </a:pPr>
                      <a:r>
                        <a:rPr lang="en-US" sz="1200" dirty="0" smtClean="0">
                          <a:latin typeface="Times New Roman"/>
                          <a:ea typeface="Times New Roman"/>
                        </a:rPr>
                        <a:t>Secondary</a:t>
                      </a:r>
                      <a:endParaRPr lang="en-US" sz="1200" dirty="0">
                        <a:latin typeface="Times New Roman"/>
                        <a:ea typeface="Times New Roman"/>
                      </a:endParaRPr>
                    </a:p>
                  </a:txBody>
                  <a:tcPr marL="68580" marR="68580" marT="0" marB="0"/>
                </a:tc>
              </a:tr>
              <a:tr h="370840">
                <a:tc>
                  <a:txBody>
                    <a:bodyPr/>
                    <a:lstStyle/>
                    <a:p>
                      <a:pPr marL="0" marR="0" algn="r">
                        <a:spcBef>
                          <a:spcPts val="0"/>
                        </a:spcBef>
                        <a:spcAft>
                          <a:spcPts val="0"/>
                        </a:spcAft>
                      </a:pPr>
                      <a:r>
                        <a:rPr lang="en-US" sz="2000" dirty="0">
                          <a:latin typeface="Times New Roman"/>
                          <a:ea typeface="Times New Roman"/>
                        </a:rPr>
                        <a:t>General public</a:t>
                      </a:r>
                    </a:p>
                  </a:txBody>
                  <a:tcPr marL="68580" marR="68580" marT="0" marB="0"/>
                </a:tc>
                <a:tc>
                  <a:txBody>
                    <a:bodyPr/>
                    <a:lstStyle/>
                    <a:p>
                      <a:pPr marL="0" marR="0" algn="ctr">
                        <a:spcBef>
                          <a:spcPts val="0"/>
                        </a:spcBef>
                        <a:spcAft>
                          <a:spcPts val="0"/>
                        </a:spcAft>
                      </a:pPr>
                      <a:r>
                        <a:rPr lang="en-US" sz="1200" smtClean="0">
                          <a:latin typeface="Times New Roman"/>
                          <a:ea typeface="Times New Roman"/>
                        </a:rPr>
                        <a:t>Secondary</a:t>
                      </a:r>
                      <a:endParaRPr lang="en-US" sz="1200" dirty="0">
                        <a:latin typeface="Times New Roman"/>
                        <a:ea typeface="Times New Roman"/>
                      </a:endParaRPr>
                    </a:p>
                  </a:txBody>
                  <a:tcPr marL="68580" marR="68580" marT="0" marB="0"/>
                </a:tc>
                <a:tc>
                  <a:txBody>
                    <a:bodyPr/>
                    <a:lstStyle/>
                    <a:p>
                      <a:pPr marL="0" marR="0" algn="ctr">
                        <a:spcBef>
                          <a:spcPts val="0"/>
                        </a:spcBef>
                        <a:spcAft>
                          <a:spcPts val="0"/>
                        </a:spcAft>
                      </a:pPr>
                      <a:r>
                        <a:rPr lang="en-US" sz="1200" smtClean="0">
                          <a:latin typeface="Times New Roman"/>
                          <a:ea typeface="Times New Roman"/>
                        </a:rPr>
                        <a:t>Primary</a:t>
                      </a:r>
                      <a:endParaRPr lang="en-US" sz="1200" dirty="0">
                        <a:latin typeface="Times New Roman"/>
                        <a:ea typeface="Times New Roman"/>
                      </a:endParaRPr>
                    </a:p>
                  </a:txBody>
                  <a:tcPr marL="68580" marR="68580" marT="0" marB="0"/>
                </a:tc>
                <a:tc>
                  <a:txBody>
                    <a:bodyPr/>
                    <a:lstStyle/>
                    <a:p>
                      <a:pPr marL="0" marR="0" algn="ctr">
                        <a:spcBef>
                          <a:spcPts val="0"/>
                        </a:spcBef>
                        <a:spcAft>
                          <a:spcPts val="0"/>
                        </a:spcAft>
                      </a:pPr>
                      <a:r>
                        <a:rPr lang="en-US" sz="1200" smtClean="0">
                          <a:latin typeface="Times New Roman"/>
                          <a:ea typeface="Times New Roman"/>
                        </a:rPr>
                        <a:t>Primary</a:t>
                      </a:r>
                      <a:endParaRPr lang="en-US" sz="1200" dirty="0">
                        <a:latin typeface="Times New Roman"/>
                        <a:ea typeface="Times New Roman"/>
                      </a:endParaRPr>
                    </a:p>
                  </a:txBody>
                  <a:tcPr marL="68580" marR="68580" marT="0" marB="0"/>
                </a:tc>
              </a:tr>
              <a:tr h="370840">
                <a:tc>
                  <a:txBody>
                    <a:bodyPr/>
                    <a:lstStyle/>
                    <a:p>
                      <a:pPr marL="0" marR="0" algn="r">
                        <a:spcBef>
                          <a:spcPts val="0"/>
                        </a:spcBef>
                        <a:spcAft>
                          <a:spcPts val="0"/>
                        </a:spcAft>
                      </a:pPr>
                      <a:r>
                        <a:rPr lang="en-US" sz="2000" dirty="0">
                          <a:latin typeface="Times New Roman"/>
                          <a:ea typeface="Times New Roman"/>
                        </a:rPr>
                        <a:t>Special needs public </a:t>
                      </a:r>
                    </a:p>
                  </a:txBody>
                  <a:tcPr marL="68580" marR="68580" marT="0" marB="0"/>
                </a:tc>
                <a:tc>
                  <a:txBody>
                    <a:bodyPr/>
                    <a:lstStyle/>
                    <a:p>
                      <a:pPr marL="0" marR="0" algn="ctr">
                        <a:spcBef>
                          <a:spcPts val="0"/>
                        </a:spcBef>
                        <a:spcAft>
                          <a:spcPts val="0"/>
                        </a:spcAft>
                      </a:pPr>
                      <a:r>
                        <a:rPr lang="en-US" sz="1200" dirty="0" smtClean="0">
                          <a:latin typeface="Times New Roman"/>
                          <a:ea typeface="Times New Roman"/>
                        </a:rPr>
                        <a:t>Secondary</a:t>
                      </a:r>
                      <a:endParaRPr lang="en-US" sz="1200" dirty="0">
                        <a:latin typeface="Times New Roman"/>
                        <a:ea typeface="Times New Roman"/>
                      </a:endParaRPr>
                    </a:p>
                  </a:txBody>
                  <a:tcPr marL="68580" marR="68580" marT="0" marB="0"/>
                </a:tc>
                <a:tc>
                  <a:txBody>
                    <a:bodyPr/>
                    <a:lstStyle/>
                    <a:p>
                      <a:pPr marL="0" marR="0" algn="ctr">
                        <a:spcBef>
                          <a:spcPts val="0"/>
                        </a:spcBef>
                        <a:spcAft>
                          <a:spcPts val="0"/>
                        </a:spcAft>
                      </a:pPr>
                      <a:r>
                        <a:rPr lang="en-US" sz="1200" smtClean="0">
                          <a:latin typeface="Times New Roman"/>
                          <a:ea typeface="Times New Roman"/>
                        </a:rPr>
                        <a:t>Primary</a:t>
                      </a:r>
                      <a:endParaRPr lang="en-US" sz="1200" dirty="0">
                        <a:latin typeface="Times New Roman"/>
                        <a:ea typeface="Times New Roman"/>
                      </a:endParaRPr>
                    </a:p>
                  </a:txBody>
                  <a:tcPr marL="68580" marR="68580" marT="0" marB="0"/>
                </a:tc>
                <a:tc>
                  <a:txBody>
                    <a:bodyPr/>
                    <a:lstStyle/>
                    <a:p>
                      <a:pPr marL="0" marR="0" algn="ctr">
                        <a:spcBef>
                          <a:spcPts val="0"/>
                        </a:spcBef>
                        <a:spcAft>
                          <a:spcPts val="0"/>
                        </a:spcAft>
                      </a:pPr>
                      <a:r>
                        <a:rPr lang="en-US" sz="1200" dirty="0" smtClean="0">
                          <a:latin typeface="Times New Roman"/>
                          <a:ea typeface="Times New Roman"/>
                        </a:rPr>
                        <a:t>Primary</a:t>
                      </a:r>
                      <a:endParaRPr lang="en-US" sz="1200" dirty="0">
                        <a:latin typeface="Times New Roman"/>
                        <a:ea typeface="Times New Roman"/>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838200"/>
            <a:ext cx="8458200" cy="1143000"/>
          </a:xfrm>
        </p:spPr>
        <p:txBody>
          <a:bodyPr>
            <a:normAutofit fontScale="90000"/>
          </a:bodyPr>
          <a:lstStyle/>
          <a:p>
            <a:r>
              <a:rPr lang="en-US" b="1" dirty="0"/>
              <a:t>Information </a:t>
            </a:r>
            <a:r>
              <a:rPr lang="en-US" b="1" dirty="0" smtClean="0"/>
              <a:t>Coordination </a:t>
            </a:r>
            <a:r>
              <a:rPr lang="en-US" b="1" dirty="0"/>
              <a:t>and </a:t>
            </a:r>
            <a:r>
              <a:rPr lang="en-US" b="1" dirty="0" smtClean="0"/>
              <a:t>Briefings</a:t>
            </a:r>
            <a:endParaRPr lang="en-US" dirty="0"/>
          </a:p>
        </p:txBody>
      </p:sp>
      <p:graphicFrame>
        <p:nvGraphicFramePr>
          <p:cNvPr id="4" name="Content Placeholder 3"/>
          <p:cNvGraphicFramePr>
            <a:graphicFrameLocks noGrp="1"/>
          </p:cNvGraphicFramePr>
          <p:nvPr>
            <p:ph idx="1"/>
          </p:nvPr>
        </p:nvGraphicFramePr>
        <p:xfrm>
          <a:off x="457200" y="2362200"/>
          <a:ext cx="8229600" cy="1854200"/>
        </p:xfrm>
        <a:graphic>
          <a:graphicData uri="http://schemas.openxmlformats.org/drawingml/2006/table">
            <a:tbl>
              <a:tblPr firstRow="1" bandRow="1">
                <a:tableStyleId>{5C22544A-7EE6-4342-B048-85BDC9FD1C3A}</a:tableStyleId>
              </a:tblPr>
              <a:tblGrid>
                <a:gridCol w="5562600"/>
                <a:gridCol w="914400"/>
                <a:gridCol w="914400"/>
                <a:gridCol w="838200"/>
              </a:tblGrid>
              <a:tr h="370840">
                <a:tc>
                  <a:txBody>
                    <a:bodyPr/>
                    <a:lstStyle/>
                    <a:p>
                      <a:pPr marL="0" marR="0" algn="ctr">
                        <a:spcBef>
                          <a:spcPts val="0"/>
                        </a:spcBef>
                        <a:spcAft>
                          <a:spcPts val="0"/>
                        </a:spcAft>
                      </a:pPr>
                      <a:endParaRPr lang="en-US" sz="1200" dirty="0">
                        <a:latin typeface="Times New Roman"/>
                        <a:ea typeface="Times New Roman"/>
                      </a:endParaRPr>
                    </a:p>
                    <a:p>
                      <a:pPr marL="0" marR="0" algn="ctr">
                        <a:spcBef>
                          <a:spcPts val="0"/>
                        </a:spcBef>
                        <a:spcAft>
                          <a:spcPts val="0"/>
                        </a:spcAft>
                      </a:pPr>
                      <a:r>
                        <a:rPr lang="en-US" sz="1200" b="1" dirty="0">
                          <a:latin typeface="Times New Roman"/>
                          <a:ea typeface="Times New Roman"/>
                        </a:rPr>
                        <a:t>TASK</a:t>
                      </a:r>
                      <a:endParaRPr lang="en-US" sz="1200" dirty="0">
                        <a:latin typeface="Times New Roman"/>
                        <a:ea typeface="Times New Roman"/>
                      </a:endParaRPr>
                    </a:p>
                  </a:txBody>
                  <a:tcPr marL="68580" marR="68580" marT="0" marB="0"/>
                </a:tc>
                <a:tc>
                  <a:txBody>
                    <a:bodyPr/>
                    <a:lstStyle/>
                    <a:p>
                      <a:pPr marL="0" marR="0" algn="ctr">
                        <a:spcBef>
                          <a:spcPts val="0"/>
                        </a:spcBef>
                        <a:spcAft>
                          <a:spcPts val="0"/>
                        </a:spcAft>
                      </a:pPr>
                      <a:endParaRPr lang="en-US" sz="1200" dirty="0">
                        <a:latin typeface="Times New Roman"/>
                        <a:ea typeface="Times New Roman"/>
                      </a:endParaRPr>
                    </a:p>
                    <a:p>
                      <a:pPr marL="0" marR="0" algn="ctr">
                        <a:spcBef>
                          <a:spcPts val="0"/>
                        </a:spcBef>
                        <a:spcAft>
                          <a:spcPts val="0"/>
                        </a:spcAft>
                      </a:pPr>
                      <a:r>
                        <a:rPr lang="en-US" sz="1100" b="1" dirty="0">
                          <a:latin typeface="Times New Roman"/>
                          <a:ea typeface="Times New Roman"/>
                        </a:rPr>
                        <a:t>STATE</a:t>
                      </a:r>
                      <a:endParaRPr lang="en-US" sz="1200" dirty="0">
                        <a:latin typeface="Times New Roman"/>
                        <a:ea typeface="Times New Roman"/>
                      </a:endParaRPr>
                    </a:p>
                  </a:txBody>
                  <a:tcPr marL="68580" marR="68580" marT="0" marB="0"/>
                </a:tc>
                <a:tc>
                  <a:txBody>
                    <a:bodyPr/>
                    <a:lstStyle/>
                    <a:p>
                      <a:pPr marL="0" marR="0" algn="ctr">
                        <a:spcBef>
                          <a:spcPts val="0"/>
                        </a:spcBef>
                        <a:spcAft>
                          <a:spcPts val="0"/>
                        </a:spcAft>
                      </a:pPr>
                      <a:endParaRPr lang="en-US" sz="1200" dirty="0">
                        <a:latin typeface="Times New Roman"/>
                        <a:ea typeface="Times New Roman"/>
                      </a:endParaRPr>
                    </a:p>
                    <a:p>
                      <a:pPr marL="0" marR="0" algn="ctr">
                        <a:spcBef>
                          <a:spcPts val="0"/>
                        </a:spcBef>
                        <a:spcAft>
                          <a:spcPts val="0"/>
                        </a:spcAft>
                      </a:pPr>
                      <a:r>
                        <a:rPr lang="en-US" sz="1100" b="1" dirty="0">
                          <a:latin typeface="Times New Roman"/>
                          <a:ea typeface="Times New Roman"/>
                        </a:rPr>
                        <a:t>LOCAL</a:t>
                      </a:r>
                      <a:endParaRPr lang="en-US" sz="1200" dirty="0">
                        <a:latin typeface="Times New Roman"/>
                        <a:ea typeface="Times New Roman"/>
                      </a:endParaRPr>
                    </a:p>
                  </a:txBody>
                  <a:tcPr marL="68580" marR="68580" marT="0" marB="0"/>
                </a:tc>
                <a:tc>
                  <a:txBody>
                    <a:bodyPr/>
                    <a:lstStyle/>
                    <a:p>
                      <a:pPr marL="0" marR="0" algn="ctr">
                        <a:spcBef>
                          <a:spcPts val="0"/>
                        </a:spcBef>
                        <a:spcAft>
                          <a:spcPts val="0"/>
                        </a:spcAft>
                      </a:pPr>
                      <a:endParaRPr lang="en-US" sz="1200" dirty="0">
                        <a:latin typeface="Times New Roman"/>
                        <a:ea typeface="Times New Roman"/>
                      </a:endParaRPr>
                    </a:p>
                    <a:p>
                      <a:pPr marL="0" marR="0" algn="ctr">
                        <a:spcBef>
                          <a:spcPts val="0"/>
                        </a:spcBef>
                        <a:spcAft>
                          <a:spcPts val="0"/>
                        </a:spcAft>
                      </a:pPr>
                      <a:r>
                        <a:rPr lang="en-US" sz="1100" b="1" dirty="0">
                          <a:latin typeface="Times New Roman"/>
                          <a:ea typeface="Times New Roman"/>
                        </a:rPr>
                        <a:t>TRIBAL</a:t>
                      </a:r>
                      <a:endParaRPr lang="en-US" sz="1200" dirty="0">
                        <a:latin typeface="Times New Roman"/>
                        <a:ea typeface="Times New Roman"/>
                      </a:endParaRPr>
                    </a:p>
                  </a:txBody>
                  <a:tcPr marL="68580" marR="68580" marT="0" marB="0"/>
                </a:tc>
              </a:tr>
              <a:tr h="370840">
                <a:tc>
                  <a:txBody>
                    <a:bodyPr/>
                    <a:lstStyle/>
                    <a:p>
                      <a:pPr marL="0" marR="0" algn="r">
                        <a:spcBef>
                          <a:spcPts val="0"/>
                        </a:spcBef>
                        <a:spcAft>
                          <a:spcPts val="0"/>
                        </a:spcAft>
                      </a:pPr>
                      <a:r>
                        <a:rPr lang="en-US" sz="2000" dirty="0">
                          <a:latin typeface="Times New Roman"/>
                          <a:ea typeface="Times New Roman"/>
                        </a:rPr>
                        <a:t>Policymaker brief</a:t>
                      </a:r>
                    </a:p>
                  </a:txBody>
                  <a:tcPr marL="68580" marR="68580" marT="0" marB="0"/>
                </a:tc>
                <a:tc>
                  <a:txBody>
                    <a:bodyPr/>
                    <a:lstStyle/>
                    <a:p>
                      <a:pPr marL="0" marR="0" algn="ctr">
                        <a:spcBef>
                          <a:spcPts val="0"/>
                        </a:spcBef>
                        <a:spcAft>
                          <a:spcPts val="0"/>
                        </a:spcAft>
                      </a:pPr>
                      <a:r>
                        <a:rPr lang="en-US" sz="1200" dirty="0" smtClean="0">
                          <a:latin typeface="Times New Roman"/>
                          <a:ea typeface="Times New Roman"/>
                        </a:rPr>
                        <a:t>Primary</a:t>
                      </a:r>
                      <a:endParaRPr lang="en-US" sz="1200" dirty="0">
                        <a:latin typeface="Times New Roman"/>
                        <a:ea typeface="Times New Roman"/>
                      </a:endParaRPr>
                    </a:p>
                  </a:txBody>
                  <a:tcPr marL="68580" marR="68580" marT="0" marB="0"/>
                </a:tc>
                <a:tc>
                  <a:txBody>
                    <a:bodyPr/>
                    <a:lstStyle/>
                    <a:p>
                      <a:pPr marL="0" marR="0" algn="ctr">
                        <a:spcBef>
                          <a:spcPts val="0"/>
                        </a:spcBef>
                        <a:spcAft>
                          <a:spcPts val="0"/>
                        </a:spcAft>
                      </a:pPr>
                      <a:r>
                        <a:rPr lang="en-US" sz="1200" smtClean="0">
                          <a:latin typeface="Times New Roman"/>
                          <a:ea typeface="Times New Roman"/>
                        </a:rPr>
                        <a:t>Primary</a:t>
                      </a:r>
                      <a:endParaRPr lang="en-US" sz="1200" dirty="0">
                        <a:latin typeface="Times New Roman"/>
                        <a:ea typeface="Times New Roman"/>
                      </a:endParaRPr>
                    </a:p>
                  </a:txBody>
                  <a:tcPr marL="68580" marR="68580" marT="0" marB="0"/>
                </a:tc>
                <a:tc>
                  <a:txBody>
                    <a:bodyPr/>
                    <a:lstStyle/>
                    <a:p>
                      <a:pPr marL="0" marR="0" algn="ctr">
                        <a:spcBef>
                          <a:spcPts val="0"/>
                        </a:spcBef>
                        <a:spcAft>
                          <a:spcPts val="0"/>
                        </a:spcAft>
                      </a:pPr>
                      <a:r>
                        <a:rPr lang="en-US" sz="1200" dirty="0" smtClean="0">
                          <a:latin typeface="Times New Roman"/>
                          <a:ea typeface="Times New Roman"/>
                        </a:rPr>
                        <a:t>Primary</a:t>
                      </a:r>
                      <a:endParaRPr lang="en-US" sz="1200" dirty="0">
                        <a:latin typeface="Times New Roman"/>
                        <a:ea typeface="Times New Roman"/>
                      </a:endParaRPr>
                    </a:p>
                  </a:txBody>
                  <a:tcPr marL="68580" marR="68580" marT="0" marB="0"/>
                </a:tc>
              </a:tr>
              <a:tr h="370840">
                <a:tc>
                  <a:txBody>
                    <a:bodyPr/>
                    <a:lstStyle/>
                    <a:p>
                      <a:pPr marL="0" marR="0" algn="r">
                        <a:spcBef>
                          <a:spcPts val="0"/>
                        </a:spcBef>
                        <a:spcAft>
                          <a:spcPts val="0"/>
                        </a:spcAft>
                      </a:pPr>
                      <a:r>
                        <a:rPr lang="en-US" sz="2000" dirty="0">
                          <a:latin typeface="Times New Roman"/>
                          <a:ea typeface="Times New Roman"/>
                        </a:rPr>
                        <a:t>Health care brief</a:t>
                      </a:r>
                    </a:p>
                  </a:txBody>
                  <a:tcPr marL="68580" marR="68580" marT="0" marB="0"/>
                </a:tc>
                <a:tc>
                  <a:txBody>
                    <a:bodyPr/>
                    <a:lstStyle/>
                    <a:p>
                      <a:pPr marL="0" marR="0" algn="ctr">
                        <a:spcBef>
                          <a:spcPts val="0"/>
                        </a:spcBef>
                        <a:spcAft>
                          <a:spcPts val="0"/>
                        </a:spcAft>
                      </a:pPr>
                      <a:r>
                        <a:rPr lang="en-US" sz="1200" smtClean="0">
                          <a:latin typeface="Times New Roman"/>
                          <a:ea typeface="Times New Roman"/>
                        </a:rPr>
                        <a:t>Primary</a:t>
                      </a:r>
                      <a:endParaRPr lang="en-US" sz="1200" dirty="0">
                        <a:latin typeface="Times New Roman"/>
                        <a:ea typeface="Times New Roman"/>
                      </a:endParaRPr>
                    </a:p>
                  </a:txBody>
                  <a:tcPr marL="68580" marR="68580" marT="0" marB="0"/>
                </a:tc>
                <a:tc>
                  <a:txBody>
                    <a:bodyPr/>
                    <a:lstStyle/>
                    <a:p>
                      <a:pPr marL="0" marR="0" algn="ctr">
                        <a:spcBef>
                          <a:spcPts val="0"/>
                        </a:spcBef>
                        <a:spcAft>
                          <a:spcPts val="0"/>
                        </a:spcAft>
                      </a:pPr>
                      <a:r>
                        <a:rPr lang="en-US" sz="1200" dirty="0" smtClean="0">
                          <a:latin typeface="Times New Roman"/>
                          <a:ea typeface="Times New Roman"/>
                        </a:rPr>
                        <a:t>Secondary</a:t>
                      </a:r>
                      <a:endParaRPr lang="en-US" sz="1200" dirty="0">
                        <a:latin typeface="Times New Roman"/>
                        <a:ea typeface="Times New Roman"/>
                      </a:endParaRPr>
                    </a:p>
                  </a:txBody>
                  <a:tcPr marL="68580" marR="68580" marT="0" marB="0"/>
                </a:tc>
                <a:tc>
                  <a:txBody>
                    <a:bodyPr/>
                    <a:lstStyle/>
                    <a:p>
                      <a:pPr marL="0" marR="0" algn="ctr">
                        <a:spcBef>
                          <a:spcPts val="0"/>
                        </a:spcBef>
                        <a:spcAft>
                          <a:spcPts val="0"/>
                        </a:spcAft>
                      </a:pPr>
                      <a:r>
                        <a:rPr lang="en-US" sz="1200" smtClean="0">
                          <a:latin typeface="Times New Roman"/>
                          <a:ea typeface="Times New Roman"/>
                        </a:rPr>
                        <a:t>Secondary</a:t>
                      </a:r>
                      <a:endParaRPr lang="en-US" sz="1200" dirty="0">
                        <a:latin typeface="Times New Roman"/>
                        <a:ea typeface="Times New Roman"/>
                      </a:endParaRPr>
                    </a:p>
                  </a:txBody>
                  <a:tcPr marL="68580" marR="68580" marT="0" marB="0"/>
                </a:tc>
              </a:tr>
              <a:tr h="370840">
                <a:tc>
                  <a:txBody>
                    <a:bodyPr/>
                    <a:lstStyle/>
                    <a:p>
                      <a:pPr marL="0" marR="0" algn="r">
                        <a:spcBef>
                          <a:spcPts val="0"/>
                        </a:spcBef>
                        <a:spcAft>
                          <a:spcPts val="0"/>
                        </a:spcAft>
                      </a:pPr>
                      <a:r>
                        <a:rPr lang="en-US" sz="2000" dirty="0">
                          <a:latin typeface="Times New Roman"/>
                          <a:ea typeface="Times New Roman"/>
                        </a:rPr>
                        <a:t>Public health briefing</a:t>
                      </a:r>
                    </a:p>
                  </a:txBody>
                  <a:tcPr marL="68580" marR="68580" marT="0" marB="0"/>
                </a:tc>
                <a:tc>
                  <a:txBody>
                    <a:bodyPr/>
                    <a:lstStyle/>
                    <a:p>
                      <a:pPr marL="0" marR="0" algn="ctr">
                        <a:spcBef>
                          <a:spcPts val="0"/>
                        </a:spcBef>
                        <a:spcAft>
                          <a:spcPts val="0"/>
                        </a:spcAft>
                      </a:pPr>
                      <a:r>
                        <a:rPr lang="en-US" sz="1200" smtClean="0">
                          <a:latin typeface="Times New Roman"/>
                          <a:ea typeface="Times New Roman"/>
                        </a:rPr>
                        <a:t>Primary</a:t>
                      </a:r>
                      <a:endParaRPr lang="en-US" sz="1200" dirty="0">
                        <a:latin typeface="Times New Roman"/>
                        <a:ea typeface="Times New Roman"/>
                      </a:endParaRPr>
                    </a:p>
                  </a:txBody>
                  <a:tcPr marL="68580" marR="68580" marT="0" marB="0"/>
                </a:tc>
                <a:tc>
                  <a:txBody>
                    <a:bodyPr/>
                    <a:lstStyle/>
                    <a:p>
                      <a:pPr marL="0" marR="0" algn="ctr">
                        <a:spcBef>
                          <a:spcPts val="0"/>
                        </a:spcBef>
                        <a:spcAft>
                          <a:spcPts val="0"/>
                        </a:spcAft>
                      </a:pPr>
                      <a:r>
                        <a:rPr lang="en-US" sz="1200" smtClean="0">
                          <a:latin typeface="Times New Roman"/>
                          <a:ea typeface="Times New Roman"/>
                        </a:rPr>
                        <a:t>Secondary</a:t>
                      </a:r>
                      <a:endParaRPr lang="en-US" sz="1200" dirty="0">
                        <a:latin typeface="Times New Roman"/>
                        <a:ea typeface="Times New Roman"/>
                      </a:endParaRPr>
                    </a:p>
                  </a:txBody>
                  <a:tcPr marL="68580" marR="68580" marT="0" marB="0"/>
                </a:tc>
                <a:tc>
                  <a:txBody>
                    <a:bodyPr/>
                    <a:lstStyle/>
                    <a:p>
                      <a:pPr marL="0" marR="0" algn="ctr">
                        <a:spcBef>
                          <a:spcPts val="0"/>
                        </a:spcBef>
                        <a:spcAft>
                          <a:spcPts val="0"/>
                        </a:spcAft>
                      </a:pPr>
                      <a:r>
                        <a:rPr lang="en-US" sz="1200" dirty="0" smtClean="0">
                          <a:latin typeface="Times New Roman"/>
                          <a:ea typeface="Times New Roman"/>
                        </a:rPr>
                        <a:t>Secondary</a:t>
                      </a:r>
                      <a:endParaRPr lang="en-US" sz="1200" dirty="0">
                        <a:latin typeface="Times New Roman"/>
                        <a:ea typeface="Times New Roman"/>
                      </a:endParaRPr>
                    </a:p>
                  </a:txBody>
                  <a:tcPr marL="68580" marR="68580" marT="0" marB="0"/>
                </a:tc>
              </a:tr>
              <a:tr h="370840">
                <a:tc>
                  <a:txBody>
                    <a:bodyPr/>
                    <a:lstStyle/>
                    <a:p>
                      <a:pPr marL="0" marR="0" algn="r">
                        <a:spcBef>
                          <a:spcPts val="0"/>
                        </a:spcBef>
                        <a:spcAft>
                          <a:spcPts val="0"/>
                        </a:spcAft>
                      </a:pPr>
                      <a:r>
                        <a:rPr lang="en-US" sz="2000" dirty="0">
                          <a:latin typeface="Times New Roman"/>
                          <a:ea typeface="Times New Roman"/>
                        </a:rPr>
                        <a:t>Command and control</a:t>
                      </a:r>
                    </a:p>
                  </a:txBody>
                  <a:tcPr marL="68580" marR="68580" marT="0" marB="0"/>
                </a:tc>
                <a:tc>
                  <a:txBody>
                    <a:bodyPr/>
                    <a:lstStyle/>
                    <a:p>
                      <a:pPr marL="0" marR="0" algn="ctr">
                        <a:spcBef>
                          <a:spcPts val="0"/>
                        </a:spcBef>
                        <a:spcAft>
                          <a:spcPts val="0"/>
                        </a:spcAft>
                      </a:pPr>
                      <a:r>
                        <a:rPr lang="en-US" sz="1200" dirty="0" smtClean="0">
                          <a:latin typeface="Times New Roman"/>
                          <a:ea typeface="Times New Roman"/>
                        </a:rPr>
                        <a:t>Primary</a:t>
                      </a:r>
                      <a:endParaRPr lang="en-US" sz="1200" dirty="0">
                        <a:latin typeface="Times New Roman"/>
                        <a:ea typeface="Times New Roman"/>
                      </a:endParaRPr>
                    </a:p>
                  </a:txBody>
                  <a:tcPr marL="68580" marR="68580" marT="0" marB="0"/>
                </a:tc>
                <a:tc>
                  <a:txBody>
                    <a:bodyPr/>
                    <a:lstStyle/>
                    <a:p>
                      <a:pPr marL="0" marR="0" algn="ctr">
                        <a:spcBef>
                          <a:spcPts val="0"/>
                        </a:spcBef>
                        <a:spcAft>
                          <a:spcPts val="0"/>
                        </a:spcAft>
                      </a:pPr>
                      <a:r>
                        <a:rPr lang="en-US" sz="1200" smtClean="0">
                          <a:latin typeface="Times New Roman"/>
                          <a:ea typeface="Times New Roman"/>
                        </a:rPr>
                        <a:t>Primary</a:t>
                      </a:r>
                      <a:endParaRPr lang="en-US" sz="1200" dirty="0">
                        <a:latin typeface="Times New Roman"/>
                        <a:ea typeface="Times New Roman"/>
                      </a:endParaRPr>
                    </a:p>
                  </a:txBody>
                  <a:tcPr marL="68580" marR="68580" marT="0" marB="0"/>
                </a:tc>
                <a:tc>
                  <a:txBody>
                    <a:bodyPr/>
                    <a:lstStyle/>
                    <a:p>
                      <a:pPr marL="0" marR="0" algn="ctr">
                        <a:spcBef>
                          <a:spcPts val="0"/>
                        </a:spcBef>
                        <a:spcAft>
                          <a:spcPts val="0"/>
                        </a:spcAft>
                      </a:pPr>
                      <a:r>
                        <a:rPr lang="en-US" sz="1200" dirty="0" smtClean="0">
                          <a:latin typeface="Times New Roman"/>
                          <a:ea typeface="Times New Roman"/>
                        </a:rPr>
                        <a:t>Primary</a:t>
                      </a:r>
                      <a:endParaRPr lang="en-US" sz="1200" dirty="0">
                        <a:latin typeface="Times New Roman"/>
                        <a:ea typeface="Times New Roman"/>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Policy </a:t>
            </a:r>
            <a:r>
              <a:rPr lang="en-US" b="1" dirty="0" smtClean="0"/>
              <a:t>Development </a:t>
            </a:r>
            <a:r>
              <a:rPr lang="en-US" b="1" dirty="0"/>
              <a:t>and </a:t>
            </a:r>
            <a:r>
              <a:rPr lang="en-US" b="1" dirty="0" smtClean="0"/>
              <a:t>Implementation</a:t>
            </a:r>
            <a:endParaRPr lang="en-US" dirty="0"/>
          </a:p>
        </p:txBody>
      </p:sp>
      <p:graphicFrame>
        <p:nvGraphicFramePr>
          <p:cNvPr id="4" name="Content Placeholder 3"/>
          <p:cNvGraphicFramePr>
            <a:graphicFrameLocks noGrp="1"/>
          </p:cNvGraphicFramePr>
          <p:nvPr>
            <p:ph idx="1"/>
          </p:nvPr>
        </p:nvGraphicFramePr>
        <p:xfrm>
          <a:off x="457200" y="1600200"/>
          <a:ext cx="8229600" cy="3708400"/>
        </p:xfrm>
        <a:graphic>
          <a:graphicData uri="http://schemas.openxmlformats.org/drawingml/2006/table">
            <a:tbl>
              <a:tblPr firstRow="1" bandRow="1">
                <a:tableStyleId>{5C22544A-7EE6-4342-B048-85BDC9FD1C3A}</a:tableStyleId>
              </a:tblPr>
              <a:tblGrid>
                <a:gridCol w="5334000"/>
                <a:gridCol w="990600"/>
                <a:gridCol w="990600"/>
                <a:gridCol w="914400"/>
              </a:tblGrid>
              <a:tr h="370840">
                <a:tc>
                  <a:txBody>
                    <a:bodyPr/>
                    <a:lstStyle/>
                    <a:p>
                      <a:pPr marL="0" marR="0" algn="ctr">
                        <a:spcBef>
                          <a:spcPts val="0"/>
                        </a:spcBef>
                        <a:spcAft>
                          <a:spcPts val="0"/>
                        </a:spcAft>
                      </a:pPr>
                      <a:endParaRPr lang="en-US" sz="1200" dirty="0">
                        <a:latin typeface="Times New Roman"/>
                        <a:ea typeface="Times New Roman"/>
                      </a:endParaRPr>
                    </a:p>
                    <a:p>
                      <a:pPr marL="0" marR="0" algn="ctr">
                        <a:spcBef>
                          <a:spcPts val="0"/>
                        </a:spcBef>
                        <a:spcAft>
                          <a:spcPts val="0"/>
                        </a:spcAft>
                      </a:pPr>
                      <a:r>
                        <a:rPr lang="en-US" sz="1200" b="1" dirty="0">
                          <a:latin typeface="Times New Roman"/>
                          <a:ea typeface="Times New Roman"/>
                        </a:rPr>
                        <a:t>TASK</a:t>
                      </a:r>
                      <a:endParaRPr lang="en-US" sz="1200" dirty="0">
                        <a:latin typeface="Times New Roman"/>
                        <a:ea typeface="Times New Roman"/>
                      </a:endParaRPr>
                    </a:p>
                  </a:txBody>
                  <a:tcPr marL="68580" marR="68580" marT="0" marB="0"/>
                </a:tc>
                <a:tc>
                  <a:txBody>
                    <a:bodyPr/>
                    <a:lstStyle/>
                    <a:p>
                      <a:pPr marL="0" marR="0" algn="ctr">
                        <a:spcBef>
                          <a:spcPts val="0"/>
                        </a:spcBef>
                        <a:spcAft>
                          <a:spcPts val="0"/>
                        </a:spcAft>
                      </a:pPr>
                      <a:endParaRPr lang="en-US" sz="1200" dirty="0">
                        <a:latin typeface="Times New Roman"/>
                        <a:ea typeface="Times New Roman"/>
                      </a:endParaRPr>
                    </a:p>
                    <a:p>
                      <a:pPr marL="0" marR="0" algn="ctr">
                        <a:spcBef>
                          <a:spcPts val="0"/>
                        </a:spcBef>
                        <a:spcAft>
                          <a:spcPts val="0"/>
                        </a:spcAft>
                      </a:pPr>
                      <a:r>
                        <a:rPr lang="en-US" sz="1100" b="1" dirty="0">
                          <a:latin typeface="Times New Roman"/>
                          <a:ea typeface="Times New Roman"/>
                        </a:rPr>
                        <a:t>STATE</a:t>
                      </a:r>
                      <a:endParaRPr lang="en-US" sz="1200" dirty="0">
                        <a:latin typeface="Times New Roman"/>
                        <a:ea typeface="Times New Roman"/>
                      </a:endParaRPr>
                    </a:p>
                  </a:txBody>
                  <a:tcPr marL="68580" marR="68580" marT="0" marB="0"/>
                </a:tc>
                <a:tc>
                  <a:txBody>
                    <a:bodyPr/>
                    <a:lstStyle/>
                    <a:p>
                      <a:pPr marL="0" marR="0" algn="ctr">
                        <a:spcBef>
                          <a:spcPts val="0"/>
                        </a:spcBef>
                        <a:spcAft>
                          <a:spcPts val="0"/>
                        </a:spcAft>
                      </a:pPr>
                      <a:endParaRPr lang="en-US" sz="1200" dirty="0">
                        <a:latin typeface="Times New Roman"/>
                        <a:ea typeface="Times New Roman"/>
                      </a:endParaRPr>
                    </a:p>
                    <a:p>
                      <a:pPr marL="0" marR="0" algn="ctr">
                        <a:spcBef>
                          <a:spcPts val="0"/>
                        </a:spcBef>
                        <a:spcAft>
                          <a:spcPts val="0"/>
                        </a:spcAft>
                      </a:pPr>
                      <a:r>
                        <a:rPr lang="en-US" sz="1100" b="1" dirty="0">
                          <a:latin typeface="Times New Roman"/>
                          <a:ea typeface="Times New Roman"/>
                        </a:rPr>
                        <a:t>LOCAL</a:t>
                      </a:r>
                      <a:endParaRPr lang="en-US" sz="1200" dirty="0">
                        <a:latin typeface="Times New Roman"/>
                        <a:ea typeface="Times New Roman"/>
                      </a:endParaRPr>
                    </a:p>
                  </a:txBody>
                  <a:tcPr marL="68580" marR="68580" marT="0" marB="0"/>
                </a:tc>
                <a:tc>
                  <a:txBody>
                    <a:bodyPr/>
                    <a:lstStyle/>
                    <a:p>
                      <a:pPr marL="0" marR="0" algn="ctr">
                        <a:spcBef>
                          <a:spcPts val="0"/>
                        </a:spcBef>
                        <a:spcAft>
                          <a:spcPts val="0"/>
                        </a:spcAft>
                      </a:pPr>
                      <a:endParaRPr lang="en-US" sz="1200" dirty="0">
                        <a:latin typeface="Times New Roman"/>
                        <a:ea typeface="Times New Roman"/>
                      </a:endParaRPr>
                    </a:p>
                    <a:p>
                      <a:pPr marL="0" marR="0" algn="ctr">
                        <a:spcBef>
                          <a:spcPts val="0"/>
                        </a:spcBef>
                        <a:spcAft>
                          <a:spcPts val="0"/>
                        </a:spcAft>
                      </a:pPr>
                      <a:r>
                        <a:rPr lang="en-US" sz="1100" b="1" dirty="0">
                          <a:latin typeface="Times New Roman"/>
                          <a:ea typeface="Times New Roman"/>
                        </a:rPr>
                        <a:t>TRIBAL</a:t>
                      </a:r>
                      <a:endParaRPr lang="en-US" sz="1200" dirty="0">
                        <a:latin typeface="Times New Roman"/>
                        <a:ea typeface="Times New Roman"/>
                      </a:endParaRPr>
                    </a:p>
                  </a:txBody>
                  <a:tcPr marL="68580" marR="68580" marT="0" marB="0"/>
                </a:tc>
              </a:tr>
              <a:tr h="370840">
                <a:tc>
                  <a:txBody>
                    <a:bodyPr/>
                    <a:lstStyle/>
                    <a:p>
                      <a:pPr marL="0" marR="0" algn="r">
                        <a:spcBef>
                          <a:spcPts val="0"/>
                        </a:spcBef>
                        <a:spcAft>
                          <a:spcPts val="0"/>
                        </a:spcAft>
                      </a:pPr>
                      <a:r>
                        <a:rPr lang="en-US" sz="2000" dirty="0">
                          <a:latin typeface="Times New Roman"/>
                          <a:ea typeface="Times New Roman"/>
                        </a:rPr>
                        <a:t>Social distancing</a:t>
                      </a:r>
                    </a:p>
                  </a:txBody>
                  <a:tcPr marL="68580" marR="68580" marT="0" marB="0"/>
                </a:tc>
                <a:tc>
                  <a:txBody>
                    <a:bodyPr/>
                    <a:lstStyle/>
                    <a:p>
                      <a:pPr marL="0" marR="0" algn="ctr">
                        <a:spcBef>
                          <a:spcPts val="0"/>
                        </a:spcBef>
                        <a:spcAft>
                          <a:spcPts val="0"/>
                        </a:spcAft>
                      </a:pPr>
                      <a:r>
                        <a:rPr lang="en-US" sz="1200" smtClean="0">
                          <a:latin typeface="Times New Roman"/>
                          <a:ea typeface="Times New Roman"/>
                        </a:rPr>
                        <a:t>Primary</a:t>
                      </a:r>
                      <a:endParaRPr lang="en-US" sz="1200" dirty="0">
                        <a:latin typeface="Times New Roman"/>
                        <a:ea typeface="Times New Roman"/>
                      </a:endParaRPr>
                    </a:p>
                  </a:txBody>
                  <a:tcPr marL="68580" marR="68580" marT="0" marB="0"/>
                </a:tc>
                <a:tc>
                  <a:txBody>
                    <a:bodyPr/>
                    <a:lstStyle/>
                    <a:p>
                      <a:pPr marL="0" marR="0" algn="ctr">
                        <a:spcBef>
                          <a:spcPts val="0"/>
                        </a:spcBef>
                        <a:spcAft>
                          <a:spcPts val="0"/>
                        </a:spcAft>
                      </a:pPr>
                      <a:r>
                        <a:rPr lang="en-US" sz="1200">
                          <a:latin typeface="Times New Roman"/>
                          <a:ea typeface="Times New Roman"/>
                        </a:rPr>
                        <a:t>?</a:t>
                      </a:r>
                    </a:p>
                  </a:txBody>
                  <a:tcPr marL="68580" marR="68580" marT="0" marB="0"/>
                </a:tc>
                <a:tc>
                  <a:txBody>
                    <a:bodyPr/>
                    <a:lstStyle/>
                    <a:p>
                      <a:pPr marL="0" marR="0" algn="ctr">
                        <a:spcBef>
                          <a:spcPts val="0"/>
                        </a:spcBef>
                        <a:spcAft>
                          <a:spcPts val="0"/>
                        </a:spcAft>
                      </a:pPr>
                      <a:r>
                        <a:rPr lang="en-US" sz="1200" dirty="0" smtClean="0">
                          <a:latin typeface="Times New Roman"/>
                          <a:ea typeface="Times New Roman"/>
                        </a:rPr>
                        <a:t>Primary</a:t>
                      </a:r>
                      <a:endParaRPr lang="en-US" sz="1200" dirty="0">
                        <a:latin typeface="Times New Roman"/>
                        <a:ea typeface="Times New Roman"/>
                      </a:endParaRPr>
                    </a:p>
                  </a:txBody>
                  <a:tcPr marL="68580" marR="68580" marT="0" marB="0"/>
                </a:tc>
              </a:tr>
              <a:tr h="370840">
                <a:tc>
                  <a:txBody>
                    <a:bodyPr/>
                    <a:lstStyle/>
                    <a:p>
                      <a:pPr marL="0" marR="0" algn="r">
                        <a:spcBef>
                          <a:spcPts val="0"/>
                        </a:spcBef>
                        <a:spcAft>
                          <a:spcPts val="0"/>
                        </a:spcAft>
                      </a:pPr>
                      <a:r>
                        <a:rPr lang="en-US" sz="2000" dirty="0">
                          <a:latin typeface="Times New Roman"/>
                          <a:ea typeface="Times New Roman"/>
                        </a:rPr>
                        <a:t>Resource allocation</a:t>
                      </a:r>
                    </a:p>
                  </a:txBody>
                  <a:tcPr marL="68580" marR="68580" marT="0" marB="0"/>
                </a:tc>
                <a:tc>
                  <a:txBody>
                    <a:bodyPr/>
                    <a:lstStyle/>
                    <a:p>
                      <a:pPr marL="0" marR="0" algn="ctr">
                        <a:spcBef>
                          <a:spcPts val="0"/>
                        </a:spcBef>
                        <a:spcAft>
                          <a:spcPts val="0"/>
                        </a:spcAft>
                      </a:pPr>
                      <a:r>
                        <a:rPr lang="en-US" sz="1200" smtClean="0">
                          <a:latin typeface="Times New Roman"/>
                          <a:ea typeface="Times New Roman"/>
                        </a:rPr>
                        <a:t>Primary</a:t>
                      </a:r>
                      <a:endParaRPr lang="en-US" sz="1200" dirty="0">
                        <a:latin typeface="Times New Roman"/>
                        <a:ea typeface="Times New Roman"/>
                      </a:endParaRPr>
                    </a:p>
                  </a:txBody>
                  <a:tcPr marL="68580" marR="68580" marT="0" marB="0"/>
                </a:tc>
                <a:tc>
                  <a:txBody>
                    <a:bodyPr/>
                    <a:lstStyle/>
                    <a:p>
                      <a:pPr marL="0" marR="0" algn="ctr">
                        <a:spcBef>
                          <a:spcPts val="0"/>
                        </a:spcBef>
                        <a:spcAft>
                          <a:spcPts val="0"/>
                        </a:spcAft>
                      </a:pPr>
                      <a:r>
                        <a:rPr lang="en-US" sz="1200" smtClean="0">
                          <a:latin typeface="Times New Roman"/>
                          <a:ea typeface="Times New Roman"/>
                        </a:rPr>
                        <a:t>Secondary</a:t>
                      </a:r>
                      <a:endParaRPr lang="en-US" sz="1200" dirty="0">
                        <a:latin typeface="Times New Roman"/>
                        <a:ea typeface="Times New Roman"/>
                      </a:endParaRPr>
                    </a:p>
                  </a:txBody>
                  <a:tcPr marL="68580" marR="68580" marT="0" marB="0"/>
                </a:tc>
                <a:tc>
                  <a:txBody>
                    <a:bodyPr/>
                    <a:lstStyle/>
                    <a:p>
                      <a:pPr marL="0" marR="0" algn="ctr">
                        <a:spcBef>
                          <a:spcPts val="0"/>
                        </a:spcBef>
                        <a:spcAft>
                          <a:spcPts val="0"/>
                        </a:spcAft>
                      </a:pPr>
                      <a:r>
                        <a:rPr lang="en-US" sz="1200" dirty="0" smtClean="0">
                          <a:latin typeface="Times New Roman"/>
                          <a:ea typeface="Times New Roman"/>
                        </a:rPr>
                        <a:t>Secondary</a:t>
                      </a:r>
                      <a:endParaRPr lang="en-US" sz="1200" dirty="0">
                        <a:latin typeface="Times New Roman"/>
                        <a:ea typeface="Times New Roman"/>
                      </a:endParaRPr>
                    </a:p>
                  </a:txBody>
                  <a:tcPr marL="68580" marR="68580" marT="0" marB="0"/>
                </a:tc>
              </a:tr>
              <a:tr h="370840">
                <a:tc>
                  <a:txBody>
                    <a:bodyPr/>
                    <a:lstStyle/>
                    <a:p>
                      <a:pPr marL="0" marR="0" algn="r">
                        <a:spcBef>
                          <a:spcPts val="0"/>
                        </a:spcBef>
                        <a:spcAft>
                          <a:spcPts val="0"/>
                        </a:spcAft>
                      </a:pPr>
                      <a:r>
                        <a:rPr lang="en-US" sz="2000" dirty="0">
                          <a:latin typeface="Times New Roman"/>
                          <a:ea typeface="Times New Roman"/>
                        </a:rPr>
                        <a:t>Isolation and quarantine</a:t>
                      </a:r>
                    </a:p>
                  </a:txBody>
                  <a:tcPr marL="68580" marR="68580" marT="0" marB="0"/>
                </a:tc>
                <a:tc>
                  <a:txBody>
                    <a:bodyPr/>
                    <a:lstStyle/>
                    <a:p>
                      <a:pPr marL="0" marR="0" algn="ctr">
                        <a:spcBef>
                          <a:spcPts val="0"/>
                        </a:spcBef>
                        <a:spcAft>
                          <a:spcPts val="0"/>
                        </a:spcAft>
                      </a:pPr>
                      <a:r>
                        <a:rPr lang="en-US" sz="1200" smtClean="0">
                          <a:latin typeface="Times New Roman"/>
                          <a:ea typeface="Times New Roman"/>
                        </a:rPr>
                        <a:t>Primary</a:t>
                      </a:r>
                      <a:endParaRPr lang="en-US" sz="1200" dirty="0">
                        <a:latin typeface="Times New Roman"/>
                        <a:ea typeface="Times New Roman"/>
                      </a:endParaRPr>
                    </a:p>
                  </a:txBody>
                  <a:tcPr marL="68580" marR="68580" marT="0" marB="0"/>
                </a:tc>
                <a:tc>
                  <a:txBody>
                    <a:bodyPr/>
                    <a:lstStyle/>
                    <a:p>
                      <a:pPr marL="0" marR="0" algn="ctr">
                        <a:spcBef>
                          <a:spcPts val="0"/>
                        </a:spcBef>
                        <a:spcAft>
                          <a:spcPts val="0"/>
                        </a:spcAft>
                      </a:pPr>
                      <a:r>
                        <a:rPr lang="en-US" sz="1200" smtClean="0">
                          <a:latin typeface="Times New Roman"/>
                          <a:ea typeface="Times New Roman"/>
                        </a:rPr>
                        <a:t>Primary</a:t>
                      </a:r>
                      <a:endParaRPr lang="en-US" sz="1200" dirty="0">
                        <a:latin typeface="Times New Roman"/>
                        <a:ea typeface="Times New Roman"/>
                      </a:endParaRPr>
                    </a:p>
                  </a:txBody>
                  <a:tcPr marL="68580" marR="68580" marT="0" marB="0"/>
                </a:tc>
                <a:tc>
                  <a:txBody>
                    <a:bodyPr/>
                    <a:lstStyle/>
                    <a:p>
                      <a:pPr marL="0" marR="0" algn="ctr">
                        <a:spcBef>
                          <a:spcPts val="0"/>
                        </a:spcBef>
                        <a:spcAft>
                          <a:spcPts val="0"/>
                        </a:spcAft>
                      </a:pPr>
                      <a:r>
                        <a:rPr lang="en-US" sz="1200" dirty="0" smtClean="0">
                          <a:latin typeface="Times New Roman"/>
                          <a:ea typeface="Times New Roman"/>
                        </a:rPr>
                        <a:t>Primary</a:t>
                      </a:r>
                      <a:endParaRPr lang="en-US" sz="1200" dirty="0">
                        <a:latin typeface="Times New Roman"/>
                        <a:ea typeface="Times New Roman"/>
                      </a:endParaRPr>
                    </a:p>
                  </a:txBody>
                  <a:tcPr marL="68580" marR="68580" marT="0" marB="0"/>
                </a:tc>
              </a:tr>
              <a:tr h="370840">
                <a:tc>
                  <a:txBody>
                    <a:bodyPr/>
                    <a:lstStyle/>
                    <a:p>
                      <a:pPr marL="0" marR="0" algn="r">
                        <a:spcBef>
                          <a:spcPts val="0"/>
                        </a:spcBef>
                        <a:spcAft>
                          <a:spcPts val="0"/>
                        </a:spcAft>
                      </a:pPr>
                      <a:r>
                        <a:rPr lang="en-US" sz="2000" dirty="0">
                          <a:latin typeface="Times New Roman"/>
                          <a:ea typeface="Times New Roman"/>
                        </a:rPr>
                        <a:t>Anti-viral and vaccine use</a:t>
                      </a:r>
                    </a:p>
                  </a:txBody>
                  <a:tcPr marL="68580" marR="68580" marT="0" marB="0"/>
                </a:tc>
                <a:tc>
                  <a:txBody>
                    <a:bodyPr/>
                    <a:lstStyle/>
                    <a:p>
                      <a:pPr marL="0" marR="0" algn="ctr">
                        <a:spcBef>
                          <a:spcPts val="0"/>
                        </a:spcBef>
                        <a:spcAft>
                          <a:spcPts val="0"/>
                        </a:spcAft>
                      </a:pPr>
                      <a:r>
                        <a:rPr lang="en-US" sz="1200" smtClean="0">
                          <a:latin typeface="Times New Roman"/>
                          <a:ea typeface="Times New Roman"/>
                        </a:rPr>
                        <a:t>Primary</a:t>
                      </a:r>
                      <a:endParaRPr lang="en-US" sz="1200" dirty="0">
                        <a:latin typeface="Times New Roman"/>
                        <a:ea typeface="Times New Roman"/>
                      </a:endParaRPr>
                    </a:p>
                  </a:txBody>
                  <a:tcPr marL="68580" marR="68580" marT="0" marB="0"/>
                </a:tc>
                <a:tc>
                  <a:txBody>
                    <a:bodyPr/>
                    <a:lstStyle/>
                    <a:p>
                      <a:pPr marL="0" marR="0" algn="ctr">
                        <a:spcBef>
                          <a:spcPts val="0"/>
                        </a:spcBef>
                        <a:spcAft>
                          <a:spcPts val="0"/>
                        </a:spcAft>
                      </a:pPr>
                      <a:r>
                        <a:rPr lang="en-US" sz="1200" dirty="0" smtClean="0">
                          <a:latin typeface="Times New Roman"/>
                          <a:ea typeface="Times New Roman"/>
                        </a:rPr>
                        <a:t>None</a:t>
                      </a:r>
                      <a:endParaRPr lang="en-US" sz="1200" dirty="0">
                        <a:latin typeface="Times New Roman"/>
                        <a:ea typeface="Times New Roman"/>
                      </a:endParaRPr>
                    </a:p>
                  </a:txBody>
                  <a:tcPr marL="68580" marR="68580" marT="0" marB="0"/>
                </a:tc>
                <a:tc>
                  <a:txBody>
                    <a:bodyPr/>
                    <a:lstStyle/>
                    <a:p>
                      <a:pPr marL="0" marR="0" algn="ctr">
                        <a:spcBef>
                          <a:spcPts val="0"/>
                        </a:spcBef>
                        <a:spcAft>
                          <a:spcPts val="0"/>
                        </a:spcAft>
                      </a:pPr>
                      <a:r>
                        <a:rPr lang="en-US" sz="1200" dirty="0" smtClean="0">
                          <a:latin typeface="Times New Roman"/>
                          <a:ea typeface="Times New Roman"/>
                        </a:rPr>
                        <a:t>Primary</a:t>
                      </a:r>
                      <a:endParaRPr lang="en-US" sz="1200" dirty="0">
                        <a:latin typeface="Times New Roman"/>
                        <a:ea typeface="Times New Roman"/>
                      </a:endParaRPr>
                    </a:p>
                  </a:txBody>
                  <a:tcPr marL="68580" marR="68580" marT="0" marB="0"/>
                </a:tc>
              </a:tr>
              <a:tr h="370840">
                <a:tc>
                  <a:txBody>
                    <a:bodyPr/>
                    <a:lstStyle/>
                    <a:p>
                      <a:pPr marL="0" marR="0" algn="r">
                        <a:spcBef>
                          <a:spcPts val="0"/>
                        </a:spcBef>
                        <a:spcAft>
                          <a:spcPts val="0"/>
                        </a:spcAft>
                      </a:pPr>
                      <a:r>
                        <a:rPr lang="en-US" sz="2000" dirty="0">
                          <a:latin typeface="Times New Roman"/>
                          <a:ea typeface="Times New Roman"/>
                        </a:rPr>
                        <a:t>Quality of care standards</a:t>
                      </a:r>
                    </a:p>
                  </a:txBody>
                  <a:tcPr marL="68580" marR="68580" marT="0" marB="0"/>
                </a:tc>
                <a:tc>
                  <a:txBody>
                    <a:bodyPr/>
                    <a:lstStyle/>
                    <a:p>
                      <a:pPr marL="0" marR="0" algn="ctr">
                        <a:spcBef>
                          <a:spcPts val="0"/>
                        </a:spcBef>
                        <a:spcAft>
                          <a:spcPts val="0"/>
                        </a:spcAft>
                      </a:pPr>
                      <a:r>
                        <a:rPr lang="en-US" sz="1200" dirty="0" smtClean="0">
                          <a:latin typeface="Times New Roman"/>
                          <a:ea typeface="Times New Roman"/>
                        </a:rPr>
                        <a:t>Primary</a:t>
                      </a:r>
                      <a:endParaRPr lang="en-US" sz="1200" dirty="0">
                        <a:latin typeface="Times New Roman"/>
                        <a:ea typeface="Times New Roman"/>
                      </a:endParaRPr>
                    </a:p>
                  </a:txBody>
                  <a:tcPr marL="68580" marR="68580" marT="0" marB="0"/>
                </a:tc>
                <a:tc>
                  <a:txBody>
                    <a:bodyPr/>
                    <a:lstStyle/>
                    <a:p>
                      <a:pPr marL="0" marR="0" algn="ctr">
                        <a:spcBef>
                          <a:spcPts val="0"/>
                        </a:spcBef>
                        <a:spcAft>
                          <a:spcPts val="0"/>
                        </a:spcAft>
                      </a:pPr>
                      <a:r>
                        <a:rPr lang="en-US" sz="1200" smtClean="0">
                          <a:latin typeface="Times New Roman"/>
                          <a:ea typeface="Times New Roman"/>
                        </a:rPr>
                        <a:t>Primary</a:t>
                      </a:r>
                      <a:endParaRPr lang="en-US" sz="1200" dirty="0">
                        <a:latin typeface="Times New Roman"/>
                        <a:ea typeface="Times New Roman"/>
                      </a:endParaRPr>
                    </a:p>
                  </a:txBody>
                  <a:tcPr marL="68580" marR="68580" marT="0" marB="0"/>
                </a:tc>
                <a:tc>
                  <a:txBody>
                    <a:bodyPr/>
                    <a:lstStyle/>
                    <a:p>
                      <a:pPr marL="0" marR="0" algn="ctr">
                        <a:spcBef>
                          <a:spcPts val="0"/>
                        </a:spcBef>
                        <a:spcAft>
                          <a:spcPts val="0"/>
                        </a:spcAft>
                      </a:pPr>
                      <a:r>
                        <a:rPr lang="en-US" sz="1200" dirty="0" smtClean="0">
                          <a:latin typeface="Times New Roman"/>
                          <a:ea typeface="Times New Roman"/>
                        </a:rPr>
                        <a:t>Primary</a:t>
                      </a:r>
                      <a:endParaRPr lang="en-US" sz="1200" dirty="0">
                        <a:latin typeface="Times New Roman"/>
                        <a:ea typeface="Times New Roman"/>
                      </a:endParaRPr>
                    </a:p>
                  </a:txBody>
                  <a:tcPr marL="68580" marR="68580" marT="0" marB="0"/>
                </a:tc>
              </a:tr>
              <a:tr h="370840">
                <a:tc>
                  <a:txBody>
                    <a:bodyPr/>
                    <a:lstStyle/>
                    <a:p>
                      <a:pPr marL="0" marR="0" algn="r">
                        <a:spcBef>
                          <a:spcPts val="0"/>
                        </a:spcBef>
                        <a:spcAft>
                          <a:spcPts val="0"/>
                        </a:spcAft>
                      </a:pPr>
                      <a:r>
                        <a:rPr lang="en-US" sz="2000" dirty="0">
                          <a:latin typeface="Times New Roman"/>
                          <a:ea typeface="Times New Roman"/>
                        </a:rPr>
                        <a:t>Alternative care site use</a:t>
                      </a:r>
                    </a:p>
                  </a:txBody>
                  <a:tcPr marL="68580" marR="68580" marT="0" marB="0"/>
                </a:tc>
                <a:tc>
                  <a:txBody>
                    <a:bodyPr/>
                    <a:lstStyle/>
                    <a:p>
                      <a:pPr marL="0" marR="0" algn="ctr">
                        <a:spcBef>
                          <a:spcPts val="0"/>
                        </a:spcBef>
                        <a:spcAft>
                          <a:spcPts val="0"/>
                        </a:spcAft>
                      </a:pPr>
                      <a:r>
                        <a:rPr lang="en-US" sz="1200">
                          <a:latin typeface="Times New Roman"/>
                          <a:ea typeface="Times New Roman"/>
                        </a:rPr>
                        <a:t>?</a:t>
                      </a:r>
                    </a:p>
                  </a:txBody>
                  <a:tcPr marL="68580" marR="68580" marT="0" marB="0"/>
                </a:tc>
                <a:tc>
                  <a:txBody>
                    <a:bodyPr/>
                    <a:lstStyle/>
                    <a:p>
                      <a:pPr marL="0" marR="0" algn="ctr">
                        <a:spcBef>
                          <a:spcPts val="0"/>
                        </a:spcBef>
                        <a:spcAft>
                          <a:spcPts val="0"/>
                        </a:spcAft>
                      </a:pPr>
                      <a:r>
                        <a:rPr lang="en-US" sz="1200">
                          <a:latin typeface="Times New Roman"/>
                          <a:ea typeface="Times New Roman"/>
                        </a:rPr>
                        <a:t>?</a:t>
                      </a:r>
                    </a:p>
                  </a:txBody>
                  <a:tcPr marL="68580" marR="68580" marT="0" marB="0"/>
                </a:tc>
                <a:tc>
                  <a:txBody>
                    <a:bodyPr/>
                    <a:lstStyle/>
                    <a:p>
                      <a:pPr marL="0" marR="0" algn="ctr">
                        <a:spcBef>
                          <a:spcPts val="0"/>
                        </a:spcBef>
                        <a:spcAft>
                          <a:spcPts val="0"/>
                        </a:spcAft>
                      </a:pPr>
                      <a:r>
                        <a:rPr lang="en-US" sz="1200">
                          <a:latin typeface="Times New Roman"/>
                          <a:ea typeface="Times New Roman"/>
                        </a:rPr>
                        <a:t>?</a:t>
                      </a:r>
                    </a:p>
                  </a:txBody>
                  <a:tcPr marL="68580" marR="68580" marT="0" marB="0"/>
                </a:tc>
              </a:tr>
              <a:tr h="370840">
                <a:tc>
                  <a:txBody>
                    <a:bodyPr/>
                    <a:lstStyle/>
                    <a:p>
                      <a:pPr marL="0" marR="0" algn="r">
                        <a:spcBef>
                          <a:spcPts val="0"/>
                        </a:spcBef>
                        <a:spcAft>
                          <a:spcPts val="0"/>
                        </a:spcAft>
                      </a:pPr>
                      <a:r>
                        <a:rPr lang="en-US" sz="2000" dirty="0">
                          <a:latin typeface="Times New Roman"/>
                          <a:ea typeface="Times New Roman"/>
                        </a:rPr>
                        <a:t>School closure</a:t>
                      </a:r>
                    </a:p>
                  </a:txBody>
                  <a:tcPr marL="68580" marR="68580" marT="0" marB="0"/>
                </a:tc>
                <a:tc>
                  <a:txBody>
                    <a:bodyPr/>
                    <a:lstStyle/>
                    <a:p>
                      <a:pPr marL="0" marR="0" algn="ctr">
                        <a:spcBef>
                          <a:spcPts val="0"/>
                        </a:spcBef>
                        <a:spcAft>
                          <a:spcPts val="0"/>
                        </a:spcAft>
                      </a:pPr>
                      <a:r>
                        <a:rPr lang="en-US" sz="1200" dirty="0" smtClean="0">
                          <a:latin typeface="Times New Roman"/>
                          <a:ea typeface="Times New Roman"/>
                        </a:rPr>
                        <a:t>Primary</a:t>
                      </a:r>
                      <a:endParaRPr lang="en-US" sz="1200" dirty="0">
                        <a:latin typeface="Times New Roman"/>
                        <a:ea typeface="Times New Roman"/>
                      </a:endParaRPr>
                    </a:p>
                  </a:txBody>
                  <a:tcPr marL="68580" marR="68580" marT="0" marB="0"/>
                </a:tc>
                <a:tc>
                  <a:txBody>
                    <a:bodyPr/>
                    <a:lstStyle/>
                    <a:p>
                      <a:pPr marL="0" marR="0" algn="ctr">
                        <a:spcBef>
                          <a:spcPts val="0"/>
                        </a:spcBef>
                        <a:spcAft>
                          <a:spcPts val="0"/>
                        </a:spcAft>
                      </a:pPr>
                      <a:r>
                        <a:rPr lang="en-US" sz="1200">
                          <a:latin typeface="Times New Roman"/>
                          <a:ea typeface="Times New Roman"/>
                        </a:rPr>
                        <a:t>?</a:t>
                      </a:r>
                    </a:p>
                  </a:txBody>
                  <a:tcPr marL="68580" marR="68580" marT="0" marB="0"/>
                </a:tc>
                <a:tc>
                  <a:txBody>
                    <a:bodyPr/>
                    <a:lstStyle/>
                    <a:p>
                      <a:pPr marL="0" marR="0" algn="ctr">
                        <a:spcBef>
                          <a:spcPts val="0"/>
                        </a:spcBef>
                        <a:spcAft>
                          <a:spcPts val="0"/>
                        </a:spcAft>
                      </a:pPr>
                      <a:r>
                        <a:rPr lang="en-US" sz="1200" dirty="0" smtClean="0">
                          <a:latin typeface="Times New Roman"/>
                          <a:ea typeface="Times New Roman"/>
                        </a:rPr>
                        <a:t>Primary</a:t>
                      </a:r>
                      <a:endParaRPr lang="en-US" sz="1200" dirty="0">
                        <a:latin typeface="Times New Roman"/>
                        <a:ea typeface="Times New Roman"/>
                      </a:endParaRPr>
                    </a:p>
                  </a:txBody>
                  <a:tcPr marL="68580" marR="68580" marT="0" marB="0"/>
                </a:tc>
              </a:tr>
              <a:tr h="370840">
                <a:tc>
                  <a:txBody>
                    <a:bodyPr/>
                    <a:lstStyle/>
                    <a:p>
                      <a:pPr marL="0" marR="0" algn="r">
                        <a:spcBef>
                          <a:spcPts val="0"/>
                        </a:spcBef>
                        <a:spcAft>
                          <a:spcPts val="0"/>
                        </a:spcAft>
                      </a:pPr>
                      <a:r>
                        <a:rPr lang="en-US" sz="2000" dirty="0">
                          <a:latin typeface="Times New Roman"/>
                          <a:ea typeface="Times New Roman"/>
                        </a:rPr>
                        <a:t>Worker protection</a:t>
                      </a:r>
                    </a:p>
                  </a:txBody>
                  <a:tcPr marL="68580" marR="68580" marT="0" marB="0"/>
                </a:tc>
                <a:tc>
                  <a:txBody>
                    <a:bodyPr/>
                    <a:lstStyle/>
                    <a:p>
                      <a:pPr marL="0" marR="0" algn="ctr">
                        <a:spcBef>
                          <a:spcPts val="0"/>
                        </a:spcBef>
                        <a:spcAft>
                          <a:spcPts val="0"/>
                        </a:spcAft>
                      </a:pPr>
                      <a:r>
                        <a:rPr lang="en-US" sz="1200" dirty="0" smtClean="0">
                          <a:latin typeface="Times New Roman"/>
                          <a:ea typeface="Times New Roman"/>
                        </a:rPr>
                        <a:t>Primary</a:t>
                      </a:r>
                      <a:endParaRPr lang="en-US" sz="1200" dirty="0">
                        <a:latin typeface="Times New Roman"/>
                        <a:ea typeface="Times New Roman"/>
                      </a:endParaRPr>
                    </a:p>
                  </a:txBody>
                  <a:tcPr marL="68580" marR="68580" marT="0" marB="0"/>
                </a:tc>
                <a:tc>
                  <a:txBody>
                    <a:bodyPr/>
                    <a:lstStyle/>
                    <a:p>
                      <a:pPr marL="0" marR="0" algn="ctr">
                        <a:spcBef>
                          <a:spcPts val="0"/>
                        </a:spcBef>
                        <a:spcAft>
                          <a:spcPts val="0"/>
                        </a:spcAft>
                      </a:pPr>
                      <a:r>
                        <a:rPr lang="en-US" sz="1200" smtClean="0">
                          <a:latin typeface="Times New Roman"/>
                          <a:ea typeface="Times New Roman"/>
                        </a:rPr>
                        <a:t>Primary</a:t>
                      </a:r>
                      <a:endParaRPr lang="en-US" sz="1200" dirty="0">
                        <a:latin typeface="Times New Roman"/>
                        <a:ea typeface="Times New Roman"/>
                      </a:endParaRPr>
                    </a:p>
                  </a:txBody>
                  <a:tcPr marL="68580" marR="68580" marT="0" marB="0"/>
                </a:tc>
                <a:tc>
                  <a:txBody>
                    <a:bodyPr/>
                    <a:lstStyle/>
                    <a:p>
                      <a:pPr marL="0" marR="0" algn="ctr">
                        <a:spcBef>
                          <a:spcPts val="0"/>
                        </a:spcBef>
                        <a:spcAft>
                          <a:spcPts val="0"/>
                        </a:spcAft>
                      </a:pPr>
                      <a:r>
                        <a:rPr lang="en-US" sz="1200" smtClean="0">
                          <a:latin typeface="Times New Roman"/>
                          <a:ea typeface="Times New Roman"/>
                        </a:rPr>
                        <a:t>Primary</a:t>
                      </a:r>
                      <a:endParaRPr lang="en-US" sz="1200" dirty="0">
                        <a:latin typeface="Times New Roman"/>
                        <a:ea typeface="Times New Roman"/>
                      </a:endParaRPr>
                    </a:p>
                  </a:txBody>
                  <a:tcPr marL="68580" marR="68580" marT="0" marB="0"/>
                </a:tc>
              </a:tr>
              <a:tr h="370840">
                <a:tc>
                  <a:txBody>
                    <a:bodyPr/>
                    <a:lstStyle/>
                    <a:p>
                      <a:pPr marL="0" marR="0" algn="r">
                        <a:spcBef>
                          <a:spcPts val="0"/>
                        </a:spcBef>
                        <a:spcAft>
                          <a:spcPts val="0"/>
                        </a:spcAft>
                      </a:pPr>
                      <a:r>
                        <a:rPr lang="en-US" sz="2000" dirty="0">
                          <a:latin typeface="Times New Roman"/>
                          <a:ea typeface="Times New Roman"/>
                        </a:rPr>
                        <a:t>Fatality management</a:t>
                      </a:r>
                    </a:p>
                  </a:txBody>
                  <a:tcPr marL="68580" marR="68580" marT="0" marB="0"/>
                </a:tc>
                <a:tc>
                  <a:txBody>
                    <a:bodyPr/>
                    <a:lstStyle/>
                    <a:p>
                      <a:pPr marL="0" marR="0" algn="ctr">
                        <a:spcBef>
                          <a:spcPts val="0"/>
                        </a:spcBef>
                        <a:spcAft>
                          <a:spcPts val="0"/>
                        </a:spcAft>
                      </a:pPr>
                      <a:r>
                        <a:rPr lang="en-US" sz="1200" smtClean="0">
                          <a:latin typeface="Times New Roman"/>
                          <a:ea typeface="Times New Roman"/>
                        </a:rPr>
                        <a:t>Primary</a:t>
                      </a:r>
                      <a:endParaRPr lang="en-US" sz="1200" dirty="0">
                        <a:latin typeface="Times New Roman"/>
                        <a:ea typeface="Times New Roman"/>
                      </a:endParaRPr>
                    </a:p>
                  </a:txBody>
                  <a:tcPr marL="68580" marR="68580" marT="0" marB="0"/>
                </a:tc>
                <a:tc>
                  <a:txBody>
                    <a:bodyPr/>
                    <a:lstStyle/>
                    <a:p>
                      <a:pPr marL="0" marR="0" algn="ctr">
                        <a:spcBef>
                          <a:spcPts val="0"/>
                        </a:spcBef>
                        <a:spcAft>
                          <a:spcPts val="0"/>
                        </a:spcAft>
                      </a:pPr>
                      <a:r>
                        <a:rPr lang="en-US" sz="1200" smtClean="0">
                          <a:latin typeface="Times New Roman"/>
                          <a:ea typeface="Times New Roman"/>
                        </a:rPr>
                        <a:t>Primary</a:t>
                      </a:r>
                      <a:endParaRPr lang="en-US" sz="1200" dirty="0">
                        <a:latin typeface="Times New Roman"/>
                        <a:ea typeface="Times New Roman"/>
                      </a:endParaRPr>
                    </a:p>
                  </a:txBody>
                  <a:tcPr marL="68580" marR="68580" marT="0" marB="0"/>
                </a:tc>
                <a:tc>
                  <a:txBody>
                    <a:bodyPr/>
                    <a:lstStyle/>
                    <a:p>
                      <a:pPr marL="0" marR="0" algn="ctr">
                        <a:spcBef>
                          <a:spcPts val="0"/>
                        </a:spcBef>
                        <a:spcAft>
                          <a:spcPts val="0"/>
                        </a:spcAft>
                      </a:pPr>
                      <a:r>
                        <a:rPr lang="en-US" sz="1200" dirty="0" smtClean="0">
                          <a:latin typeface="Times New Roman"/>
                          <a:ea typeface="Times New Roman"/>
                        </a:rPr>
                        <a:t>Primary</a:t>
                      </a:r>
                      <a:endParaRPr lang="en-US" sz="1200" dirty="0">
                        <a:latin typeface="Times New Roman"/>
                        <a:ea typeface="Times New Roman"/>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57"/>
          <p:cNvSpPr>
            <a:spLocks noGrp="1" noChangeArrowheads="1"/>
          </p:cNvSpPr>
          <p:nvPr>
            <p:ph type="sldNum" sz="quarter" idx="4294967295"/>
          </p:nvPr>
        </p:nvSpPr>
        <p:spPr>
          <a:xfrm>
            <a:off x="6553200" y="6248400"/>
            <a:ext cx="2286000" cy="457200"/>
          </a:xfrm>
          <a:prstGeom prst="rect">
            <a:avLst/>
          </a:prstGeom>
        </p:spPr>
        <p:txBody>
          <a:bodyPr/>
          <a:lstStyle/>
          <a:p>
            <a:endParaRPr lang="en-US" dirty="0"/>
          </a:p>
        </p:txBody>
      </p:sp>
      <p:sp>
        <p:nvSpPr>
          <p:cNvPr id="2050" name="Rectangle 2"/>
          <p:cNvSpPr>
            <a:spLocks noGrp="1" noChangeArrowheads="1"/>
          </p:cNvSpPr>
          <p:nvPr>
            <p:ph type="ctrTitle"/>
          </p:nvPr>
        </p:nvSpPr>
        <p:spPr/>
        <p:txBody>
          <a:bodyPr/>
          <a:lstStyle/>
          <a:p>
            <a:r>
              <a:rPr lang="en-US" dirty="0"/>
              <a:t>H1N1 </a:t>
            </a:r>
            <a:r>
              <a:rPr lang="en-US" dirty="0" smtClean="0"/>
              <a:t>Virus Overview</a:t>
            </a:r>
            <a:endParaRPr lang="en-US" dirty="0"/>
          </a:p>
        </p:txBody>
      </p:sp>
      <p:sp>
        <p:nvSpPr>
          <p:cNvPr id="2051" name="Rectangle 3"/>
          <p:cNvSpPr>
            <a:spLocks noGrp="1" noChangeArrowheads="1"/>
          </p:cNvSpPr>
          <p:nvPr>
            <p:ph type="subTitle" idx="1"/>
          </p:nvPr>
        </p:nvSpPr>
        <p:spPr/>
        <p:txBody>
          <a:bodyPr/>
          <a:lstStyle/>
          <a:p>
            <a:r>
              <a:rPr lang="en-US"/>
              <a:t>Terry L Dwelle MD MPHTM CPH FAAP</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Continuity of Operation (COOP) </a:t>
            </a:r>
          </a:p>
        </p:txBody>
      </p:sp>
      <p:graphicFrame>
        <p:nvGraphicFramePr>
          <p:cNvPr id="4" name="Content Placeholder 3"/>
          <p:cNvGraphicFramePr>
            <a:graphicFrameLocks noGrp="1"/>
          </p:cNvGraphicFramePr>
          <p:nvPr>
            <p:ph idx="1"/>
          </p:nvPr>
        </p:nvGraphicFramePr>
        <p:xfrm>
          <a:off x="457200" y="1600200"/>
          <a:ext cx="8229600" cy="2595880"/>
        </p:xfrm>
        <a:graphic>
          <a:graphicData uri="http://schemas.openxmlformats.org/drawingml/2006/table">
            <a:tbl>
              <a:tblPr firstRow="1" bandRow="1">
                <a:tableStyleId>{5C22544A-7EE6-4342-B048-85BDC9FD1C3A}</a:tableStyleId>
              </a:tblPr>
              <a:tblGrid>
                <a:gridCol w="5562600"/>
                <a:gridCol w="914400"/>
                <a:gridCol w="914400"/>
                <a:gridCol w="838200"/>
              </a:tblGrid>
              <a:tr h="370840">
                <a:tc>
                  <a:txBody>
                    <a:bodyPr/>
                    <a:lstStyle/>
                    <a:p>
                      <a:pPr marL="0" marR="0" algn="ctr">
                        <a:spcBef>
                          <a:spcPts val="0"/>
                        </a:spcBef>
                        <a:spcAft>
                          <a:spcPts val="0"/>
                        </a:spcAft>
                      </a:pPr>
                      <a:endParaRPr lang="en-US" sz="1200" dirty="0">
                        <a:latin typeface="Times New Roman"/>
                        <a:ea typeface="Times New Roman"/>
                      </a:endParaRPr>
                    </a:p>
                    <a:p>
                      <a:pPr marL="0" marR="0" algn="ctr">
                        <a:spcBef>
                          <a:spcPts val="0"/>
                        </a:spcBef>
                        <a:spcAft>
                          <a:spcPts val="0"/>
                        </a:spcAft>
                      </a:pPr>
                      <a:r>
                        <a:rPr lang="en-US" sz="1200" b="1" dirty="0">
                          <a:latin typeface="Times New Roman"/>
                          <a:ea typeface="Times New Roman"/>
                        </a:rPr>
                        <a:t>TASK</a:t>
                      </a:r>
                      <a:endParaRPr lang="en-US" sz="1200" dirty="0">
                        <a:latin typeface="Times New Roman"/>
                        <a:ea typeface="Times New Roman"/>
                      </a:endParaRPr>
                    </a:p>
                  </a:txBody>
                  <a:tcPr marL="68580" marR="68580" marT="0" marB="0"/>
                </a:tc>
                <a:tc>
                  <a:txBody>
                    <a:bodyPr/>
                    <a:lstStyle/>
                    <a:p>
                      <a:pPr marL="0" marR="0" algn="ctr">
                        <a:spcBef>
                          <a:spcPts val="0"/>
                        </a:spcBef>
                        <a:spcAft>
                          <a:spcPts val="0"/>
                        </a:spcAft>
                      </a:pPr>
                      <a:endParaRPr lang="en-US" sz="1200" dirty="0">
                        <a:latin typeface="Times New Roman"/>
                        <a:ea typeface="Times New Roman"/>
                      </a:endParaRPr>
                    </a:p>
                    <a:p>
                      <a:pPr marL="0" marR="0" algn="ctr">
                        <a:spcBef>
                          <a:spcPts val="0"/>
                        </a:spcBef>
                        <a:spcAft>
                          <a:spcPts val="0"/>
                        </a:spcAft>
                      </a:pPr>
                      <a:r>
                        <a:rPr lang="en-US" sz="1100" b="1" dirty="0">
                          <a:latin typeface="Times New Roman"/>
                          <a:ea typeface="Times New Roman"/>
                        </a:rPr>
                        <a:t>STATE</a:t>
                      </a:r>
                      <a:endParaRPr lang="en-US" sz="1200" dirty="0">
                        <a:latin typeface="Times New Roman"/>
                        <a:ea typeface="Times New Roman"/>
                      </a:endParaRPr>
                    </a:p>
                  </a:txBody>
                  <a:tcPr marL="68580" marR="68580" marT="0" marB="0"/>
                </a:tc>
                <a:tc>
                  <a:txBody>
                    <a:bodyPr/>
                    <a:lstStyle/>
                    <a:p>
                      <a:pPr marL="0" marR="0" algn="ctr">
                        <a:spcBef>
                          <a:spcPts val="0"/>
                        </a:spcBef>
                        <a:spcAft>
                          <a:spcPts val="0"/>
                        </a:spcAft>
                      </a:pPr>
                      <a:endParaRPr lang="en-US" sz="1200" dirty="0">
                        <a:latin typeface="Times New Roman"/>
                        <a:ea typeface="Times New Roman"/>
                      </a:endParaRPr>
                    </a:p>
                    <a:p>
                      <a:pPr marL="0" marR="0" algn="ctr">
                        <a:spcBef>
                          <a:spcPts val="0"/>
                        </a:spcBef>
                        <a:spcAft>
                          <a:spcPts val="0"/>
                        </a:spcAft>
                      </a:pPr>
                      <a:r>
                        <a:rPr lang="en-US" sz="1100" b="1" dirty="0">
                          <a:latin typeface="Times New Roman"/>
                          <a:ea typeface="Times New Roman"/>
                        </a:rPr>
                        <a:t>LOCAL</a:t>
                      </a:r>
                      <a:endParaRPr lang="en-US" sz="1200" dirty="0">
                        <a:latin typeface="Times New Roman"/>
                        <a:ea typeface="Times New Roman"/>
                      </a:endParaRPr>
                    </a:p>
                  </a:txBody>
                  <a:tcPr marL="68580" marR="68580" marT="0" marB="0"/>
                </a:tc>
                <a:tc>
                  <a:txBody>
                    <a:bodyPr/>
                    <a:lstStyle/>
                    <a:p>
                      <a:pPr marL="0" marR="0" algn="ctr">
                        <a:spcBef>
                          <a:spcPts val="0"/>
                        </a:spcBef>
                        <a:spcAft>
                          <a:spcPts val="0"/>
                        </a:spcAft>
                      </a:pPr>
                      <a:endParaRPr lang="en-US" sz="1200" dirty="0">
                        <a:latin typeface="Times New Roman"/>
                        <a:ea typeface="Times New Roman"/>
                      </a:endParaRPr>
                    </a:p>
                    <a:p>
                      <a:pPr marL="0" marR="0" algn="ctr">
                        <a:spcBef>
                          <a:spcPts val="0"/>
                        </a:spcBef>
                        <a:spcAft>
                          <a:spcPts val="0"/>
                        </a:spcAft>
                      </a:pPr>
                      <a:r>
                        <a:rPr lang="en-US" sz="1100" b="1" dirty="0">
                          <a:latin typeface="Times New Roman"/>
                          <a:ea typeface="Times New Roman"/>
                        </a:rPr>
                        <a:t>TRIBAL</a:t>
                      </a:r>
                      <a:endParaRPr lang="en-US" sz="1200" dirty="0">
                        <a:latin typeface="Times New Roman"/>
                        <a:ea typeface="Times New Roman"/>
                      </a:endParaRPr>
                    </a:p>
                  </a:txBody>
                  <a:tcPr marL="68580" marR="68580" marT="0" marB="0"/>
                </a:tc>
              </a:tr>
              <a:tr h="370840">
                <a:tc>
                  <a:txBody>
                    <a:bodyPr/>
                    <a:lstStyle/>
                    <a:p>
                      <a:pPr marL="0" marR="0" algn="r">
                        <a:spcBef>
                          <a:spcPts val="0"/>
                        </a:spcBef>
                        <a:spcAft>
                          <a:spcPts val="0"/>
                        </a:spcAft>
                      </a:pPr>
                      <a:r>
                        <a:rPr lang="en-US" sz="2000" dirty="0">
                          <a:latin typeface="Times New Roman"/>
                          <a:ea typeface="Times New Roman"/>
                        </a:rPr>
                        <a:t>Plan development</a:t>
                      </a:r>
                    </a:p>
                  </a:txBody>
                  <a:tcPr marL="68580" marR="68580" marT="0" marB="0"/>
                </a:tc>
                <a:tc>
                  <a:txBody>
                    <a:bodyPr/>
                    <a:lstStyle/>
                    <a:p>
                      <a:pPr marL="0" marR="0" algn="ctr">
                        <a:spcBef>
                          <a:spcPts val="0"/>
                        </a:spcBef>
                        <a:spcAft>
                          <a:spcPts val="0"/>
                        </a:spcAft>
                      </a:pPr>
                      <a:r>
                        <a:rPr lang="en-US" sz="1200" smtClean="0">
                          <a:latin typeface="Times New Roman"/>
                          <a:ea typeface="Times New Roman"/>
                        </a:rPr>
                        <a:t>Primary</a:t>
                      </a:r>
                      <a:endParaRPr lang="en-US" sz="1200" dirty="0">
                        <a:latin typeface="Times New Roman"/>
                        <a:ea typeface="Times New Roman"/>
                      </a:endParaRPr>
                    </a:p>
                  </a:txBody>
                  <a:tcPr marL="68580" marR="68580" marT="0" marB="0"/>
                </a:tc>
                <a:tc>
                  <a:txBody>
                    <a:bodyPr/>
                    <a:lstStyle/>
                    <a:p>
                      <a:pPr marL="0" marR="0" algn="ctr">
                        <a:spcBef>
                          <a:spcPts val="0"/>
                        </a:spcBef>
                        <a:spcAft>
                          <a:spcPts val="0"/>
                        </a:spcAft>
                      </a:pPr>
                      <a:r>
                        <a:rPr lang="en-US" sz="1200" smtClean="0">
                          <a:latin typeface="Times New Roman"/>
                          <a:ea typeface="Times New Roman"/>
                        </a:rPr>
                        <a:t>Primary</a:t>
                      </a:r>
                      <a:endParaRPr lang="en-US" sz="1200" dirty="0">
                        <a:latin typeface="Times New Roman"/>
                        <a:ea typeface="Times New Roman"/>
                      </a:endParaRPr>
                    </a:p>
                  </a:txBody>
                  <a:tcPr marL="68580" marR="68580" marT="0" marB="0"/>
                </a:tc>
                <a:tc>
                  <a:txBody>
                    <a:bodyPr/>
                    <a:lstStyle/>
                    <a:p>
                      <a:pPr marL="0" marR="0" algn="ctr">
                        <a:spcBef>
                          <a:spcPts val="0"/>
                        </a:spcBef>
                        <a:spcAft>
                          <a:spcPts val="0"/>
                        </a:spcAft>
                      </a:pPr>
                      <a:r>
                        <a:rPr lang="en-US" sz="1200" smtClean="0">
                          <a:latin typeface="Times New Roman"/>
                          <a:ea typeface="Times New Roman"/>
                        </a:rPr>
                        <a:t>Primary</a:t>
                      </a:r>
                      <a:endParaRPr lang="en-US" sz="1200" dirty="0">
                        <a:latin typeface="Times New Roman"/>
                        <a:ea typeface="Times New Roman"/>
                      </a:endParaRPr>
                    </a:p>
                  </a:txBody>
                  <a:tcPr marL="68580" marR="68580" marT="0" marB="0"/>
                </a:tc>
              </a:tr>
              <a:tr h="370840">
                <a:tc>
                  <a:txBody>
                    <a:bodyPr/>
                    <a:lstStyle/>
                    <a:p>
                      <a:pPr marL="0" marR="0" algn="r">
                        <a:spcBef>
                          <a:spcPts val="0"/>
                        </a:spcBef>
                        <a:spcAft>
                          <a:spcPts val="0"/>
                        </a:spcAft>
                      </a:pPr>
                      <a:r>
                        <a:rPr lang="en-US" sz="2000" dirty="0">
                          <a:latin typeface="Times New Roman"/>
                          <a:ea typeface="Times New Roman"/>
                        </a:rPr>
                        <a:t>Pre-identified resources</a:t>
                      </a:r>
                    </a:p>
                  </a:txBody>
                  <a:tcPr marL="68580" marR="68580" marT="0" marB="0"/>
                </a:tc>
                <a:tc>
                  <a:txBody>
                    <a:bodyPr/>
                    <a:lstStyle/>
                    <a:p>
                      <a:pPr marL="0" marR="0" algn="ctr">
                        <a:spcBef>
                          <a:spcPts val="0"/>
                        </a:spcBef>
                        <a:spcAft>
                          <a:spcPts val="0"/>
                        </a:spcAft>
                      </a:pPr>
                      <a:r>
                        <a:rPr lang="en-US" sz="1200" smtClean="0">
                          <a:latin typeface="Times New Roman"/>
                          <a:ea typeface="Times New Roman"/>
                        </a:rPr>
                        <a:t>Primary</a:t>
                      </a:r>
                      <a:endParaRPr lang="en-US" sz="1200" dirty="0">
                        <a:latin typeface="Times New Roman"/>
                        <a:ea typeface="Times New Roman"/>
                      </a:endParaRPr>
                    </a:p>
                  </a:txBody>
                  <a:tcPr marL="68580" marR="68580" marT="0" marB="0"/>
                </a:tc>
                <a:tc>
                  <a:txBody>
                    <a:bodyPr/>
                    <a:lstStyle/>
                    <a:p>
                      <a:pPr marL="0" marR="0" algn="ctr">
                        <a:spcBef>
                          <a:spcPts val="0"/>
                        </a:spcBef>
                        <a:spcAft>
                          <a:spcPts val="0"/>
                        </a:spcAft>
                      </a:pPr>
                      <a:r>
                        <a:rPr lang="en-US" sz="1200" smtClean="0">
                          <a:latin typeface="Times New Roman"/>
                          <a:ea typeface="Times New Roman"/>
                        </a:rPr>
                        <a:t>Primary</a:t>
                      </a:r>
                      <a:endParaRPr lang="en-US" sz="1200" dirty="0">
                        <a:latin typeface="Times New Roman"/>
                        <a:ea typeface="Times New Roman"/>
                      </a:endParaRPr>
                    </a:p>
                  </a:txBody>
                  <a:tcPr marL="68580" marR="68580" marT="0" marB="0"/>
                </a:tc>
                <a:tc>
                  <a:txBody>
                    <a:bodyPr/>
                    <a:lstStyle/>
                    <a:p>
                      <a:pPr marL="0" marR="0" algn="ctr">
                        <a:spcBef>
                          <a:spcPts val="0"/>
                        </a:spcBef>
                        <a:spcAft>
                          <a:spcPts val="0"/>
                        </a:spcAft>
                      </a:pPr>
                      <a:r>
                        <a:rPr lang="en-US" sz="1200" smtClean="0">
                          <a:latin typeface="Times New Roman"/>
                          <a:ea typeface="Times New Roman"/>
                        </a:rPr>
                        <a:t>Primary</a:t>
                      </a:r>
                      <a:endParaRPr lang="en-US" sz="1200" dirty="0">
                        <a:latin typeface="Times New Roman"/>
                        <a:ea typeface="Times New Roman"/>
                      </a:endParaRPr>
                    </a:p>
                  </a:txBody>
                  <a:tcPr marL="68580" marR="68580" marT="0" marB="0"/>
                </a:tc>
              </a:tr>
              <a:tr h="370840">
                <a:tc>
                  <a:txBody>
                    <a:bodyPr/>
                    <a:lstStyle/>
                    <a:p>
                      <a:pPr marL="0" marR="0" algn="r">
                        <a:spcBef>
                          <a:spcPts val="0"/>
                        </a:spcBef>
                        <a:spcAft>
                          <a:spcPts val="0"/>
                        </a:spcAft>
                      </a:pPr>
                      <a:r>
                        <a:rPr lang="en-US" sz="2000" dirty="0">
                          <a:latin typeface="Times New Roman"/>
                          <a:ea typeface="Times New Roman"/>
                        </a:rPr>
                        <a:t>Pre-identified core roles</a:t>
                      </a:r>
                    </a:p>
                  </a:txBody>
                  <a:tcPr marL="68580" marR="68580" marT="0" marB="0"/>
                </a:tc>
                <a:tc>
                  <a:txBody>
                    <a:bodyPr/>
                    <a:lstStyle/>
                    <a:p>
                      <a:pPr marL="0" marR="0" algn="ctr">
                        <a:spcBef>
                          <a:spcPts val="0"/>
                        </a:spcBef>
                        <a:spcAft>
                          <a:spcPts val="0"/>
                        </a:spcAft>
                      </a:pPr>
                      <a:r>
                        <a:rPr lang="en-US" sz="1200" smtClean="0">
                          <a:latin typeface="Times New Roman"/>
                          <a:ea typeface="Times New Roman"/>
                        </a:rPr>
                        <a:t>Primary</a:t>
                      </a:r>
                      <a:endParaRPr lang="en-US" sz="1200" dirty="0">
                        <a:latin typeface="Times New Roman"/>
                        <a:ea typeface="Times New Roman"/>
                      </a:endParaRPr>
                    </a:p>
                  </a:txBody>
                  <a:tcPr marL="68580" marR="68580" marT="0" marB="0"/>
                </a:tc>
                <a:tc>
                  <a:txBody>
                    <a:bodyPr/>
                    <a:lstStyle/>
                    <a:p>
                      <a:pPr marL="0" marR="0" algn="ctr">
                        <a:spcBef>
                          <a:spcPts val="0"/>
                        </a:spcBef>
                        <a:spcAft>
                          <a:spcPts val="0"/>
                        </a:spcAft>
                      </a:pPr>
                      <a:r>
                        <a:rPr lang="en-US" sz="1200" smtClean="0">
                          <a:latin typeface="Times New Roman"/>
                          <a:ea typeface="Times New Roman"/>
                        </a:rPr>
                        <a:t>Primary</a:t>
                      </a:r>
                      <a:endParaRPr lang="en-US" sz="1200" dirty="0">
                        <a:latin typeface="Times New Roman"/>
                        <a:ea typeface="Times New Roman"/>
                      </a:endParaRPr>
                    </a:p>
                  </a:txBody>
                  <a:tcPr marL="68580" marR="68580" marT="0" marB="0"/>
                </a:tc>
                <a:tc>
                  <a:txBody>
                    <a:bodyPr/>
                    <a:lstStyle/>
                    <a:p>
                      <a:pPr marL="0" marR="0" algn="ctr">
                        <a:spcBef>
                          <a:spcPts val="0"/>
                        </a:spcBef>
                        <a:spcAft>
                          <a:spcPts val="0"/>
                        </a:spcAft>
                      </a:pPr>
                      <a:r>
                        <a:rPr lang="en-US" sz="1200" smtClean="0">
                          <a:latin typeface="Times New Roman"/>
                          <a:ea typeface="Times New Roman"/>
                        </a:rPr>
                        <a:t>Primary</a:t>
                      </a:r>
                      <a:endParaRPr lang="en-US" sz="1200" dirty="0">
                        <a:latin typeface="Times New Roman"/>
                        <a:ea typeface="Times New Roman"/>
                      </a:endParaRPr>
                    </a:p>
                  </a:txBody>
                  <a:tcPr marL="68580" marR="68580" marT="0" marB="0"/>
                </a:tc>
              </a:tr>
              <a:tr h="370840">
                <a:tc>
                  <a:txBody>
                    <a:bodyPr/>
                    <a:lstStyle/>
                    <a:p>
                      <a:pPr marL="0" marR="0" algn="r">
                        <a:spcBef>
                          <a:spcPts val="0"/>
                        </a:spcBef>
                        <a:spcAft>
                          <a:spcPts val="0"/>
                        </a:spcAft>
                      </a:pPr>
                      <a:r>
                        <a:rPr lang="en-US" sz="2000" dirty="0">
                          <a:latin typeface="Times New Roman"/>
                          <a:ea typeface="Times New Roman"/>
                        </a:rPr>
                        <a:t>Essential services documented</a:t>
                      </a:r>
                    </a:p>
                  </a:txBody>
                  <a:tcPr marL="68580" marR="68580" marT="0" marB="0"/>
                </a:tc>
                <a:tc>
                  <a:txBody>
                    <a:bodyPr/>
                    <a:lstStyle/>
                    <a:p>
                      <a:pPr marL="0" marR="0" algn="ctr">
                        <a:spcBef>
                          <a:spcPts val="0"/>
                        </a:spcBef>
                        <a:spcAft>
                          <a:spcPts val="0"/>
                        </a:spcAft>
                      </a:pPr>
                      <a:r>
                        <a:rPr lang="en-US" sz="1200" smtClean="0">
                          <a:latin typeface="Times New Roman"/>
                          <a:ea typeface="Times New Roman"/>
                        </a:rPr>
                        <a:t>Primary</a:t>
                      </a:r>
                      <a:endParaRPr lang="en-US" sz="1200" dirty="0">
                        <a:latin typeface="Times New Roman"/>
                        <a:ea typeface="Times New Roman"/>
                      </a:endParaRPr>
                    </a:p>
                  </a:txBody>
                  <a:tcPr marL="68580" marR="68580" marT="0" marB="0"/>
                </a:tc>
                <a:tc>
                  <a:txBody>
                    <a:bodyPr/>
                    <a:lstStyle/>
                    <a:p>
                      <a:pPr marL="0" marR="0" algn="ctr">
                        <a:spcBef>
                          <a:spcPts val="0"/>
                        </a:spcBef>
                        <a:spcAft>
                          <a:spcPts val="0"/>
                        </a:spcAft>
                      </a:pPr>
                      <a:r>
                        <a:rPr lang="en-US" sz="1200" smtClean="0">
                          <a:latin typeface="Times New Roman"/>
                          <a:ea typeface="Times New Roman"/>
                        </a:rPr>
                        <a:t>Primary</a:t>
                      </a:r>
                      <a:endParaRPr lang="en-US" sz="1200" dirty="0">
                        <a:latin typeface="Times New Roman"/>
                        <a:ea typeface="Times New Roman"/>
                      </a:endParaRPr>
                    </a:p>
                  </a:txBody>
                  <a:tcPr marL="68580" marR="68580" marT="0" marB="0"/>
                </a:tc>
                <a:tc>
                  <a:txBody>
                    <a:bodyPr/>
                    <a:lstStyle/>
                    <a:p>
                      <a:pPr marL="0" marR="0" algn="ctr">
                        <a:spcBef>
                          <a:spcPts val="0"/>
                        </a:spcBef>
                        <a:spcAft>
                          <a:spcPts val="0"/>
                        </a:spcAft>
                      </a:pPr>
                      <a:r>
                        <a:rPr lang="en-US" sz="1200" smtClean="0">
                          <a:latin typeface="Times New Roman"/>
                          <a:ea typeface="Times New Roman"/>
                        </a:rPr>
                        <a:t>Primary</a:t>
                      </a:r>
                      <a:endParaRPr lang="en-US" sz="1200" dirty="0">
                        <a:latin typeface="Times New Roman"/>
                        <a:ea typeface="Times New Roman"/>
                      </a:endParaRPr>
                    </a:p>
                  </a:txBody>
                  <a:tcPr marL="68580" marR="68580" marT="0" marB="0"/>
                </a:tc>
              </a:tr>
              <a:tr h="370840">
                <a:tc>
                  <a:txBody>
                    <a:bodyPr/>
                    <a:lstStyle/>
                    <a:p>
                      <a:pPr marL="0" marR="0" algn="r">
                        <a:spcBef>
                          <a:spcPts val="0"/>
                        </a:spcBef>
                        <a:spcAft>
                          <a:spcPts val="0"/>
                        </a:spcAft>
                      </a:pPr>
                      <a:r>
                        <a:rPr lang="en-US" sz="2000" dirty="0">
                          <a:latin typeface="Times New Roman"/>
                          <a:ea typeface="Times New Roman"/>
                        </a:rPr>
                        <a:t>Facility identification</a:t>
                      </a:r>
                    </a:p>
                  </a:txBody>
                  <a:tcPr marL="68580" marR="68580" marT="0" marB="0"/>
                </a:tc>
                <a:tc>
                  <a:txBody>
                    <a:bodyPr/>
                    <a:lstStyle/>
                    <a:p>
                      <a:pPr marL="0" marR="0" algn="ctr">
                        <a:spcBef>
                          <a:spcPts val="0"/>
                        </a:spcBef>
                        <a:spcAft>
                          <a:spcPts val="0"/>
                        </a:spcAft>
                      </a:pPr>
                      <a:r>
                        <a:rPr lang="en-US" sz="1200" smtClean="0">
                          <a:latin typeface="Times New Roman"/>
                          <a:ea typeface="Times New Roman"/>
                        </a:rPr>
                        <a:t>Primary</a:t>
                      </a:r>
                      <a:endParaRPr lang="en-US" sz="1200" dirty="0">
                        <a:latin typeface="Times New Roman"/>
                        <a:ea typeface="Times New Roman"/>
                      </a:endParaRPr>
                    </a:p>
                  </a:txBody>
                  <a:tcPr marL="68580" marR="68580" marT="0" marB="0"/>
                </a:tc>
                <a:tc>
                  <a:txBody>
                    <a:bodyPr/>
                    <a:lstStyle/>
                    <a:p>
                      <a:pPr marL="0" marR="0" algn="ctr">
                        <a:spcBef>
                          <a:spcPts val="0"/>
                        </a:spcBef>
                        <a:spcAft>
                          <a:spcPts val="0"/>
                        </a:spcAft>
                      </a:pPr>
                      <a:r>
                        <a:rPr lang="en-US" sz="1200" smtClean="0">
                          <a:latin typeface="Times New Roman"/>
                          <a:ea typeface="Times New Roman"/>
                        </a:rPr>
                        <a:t>Primary</a:t>
                      </a:r>
                      <a:endParaRPr lang="en-US" sz="1200" dirty="0">
                        <a:latin typeface="Times New Roman"/>
                        <a:ea typeface="Times New Roman"/>
                      </a:endParaRPr>
                    </a:p>
                  </a:txBody>
                  <a:tcPr marL="68580" marR="68580" marT="0" marB="0"/>
                </a:tc>
                <a:tc>
                  <a:txBody>
                    <a:bodyPr/>
                    <a:lstStyle/>
                    <a:p>
                      <a:pPr marL="0" marR="0" algn="ctr">
                        <a:spcBef>
                          <a:spcPts val="0"/>
                        </a:spcBef>
                        <a:spcAft>
                          <a:spcPts val="0"/>
                        </a:spcAft>
                      </a:pPr>
                      <a:r>
                        <a:rPr lang="en-US" sz="1200" smtClean="0">
                          <a:latin typeface="Times New Roman"/>
                          <a:ea typeface="Times New Roman"/>
                        </a:rPr>
                        <a:t>Primary</a:t>
                      </a:r>
                      <a:endParaRPr lang="en-US" sz="1200" dirty="0">
                        <a:latin typeface="Times New Roman"/>
                        <a:ea typeface="Times New Roman"/>
                      </a:endParaRPr>
                    </a:p>
                  </a:txBody>
                  <a:tcPr marL="68580" marR="68580" marT="0" marB="0"/>
                </a:tc>
              </a:tr>
              <a:tr h="370840">
                <a:tc>
                  <a:txBody>
                    <a:bodyPr/>
                    <a:lstStyle/>
                    <a:p>
                      <a:pPr marL="0" marR="0" algn="r">
                        <a:spcBef>
                          <a:spcPts val="0"/>
                        </a:spcBef>
                        <a:spcAft>
                          <a:spcPts val="0"/>
                        </a:spcAft>
                      </a:pPr>
                      <a:r>
                        <a:rPr lang="en-US" sz="2000" dirty="0">
                          <a:latin typeface="Times New Roman"/>
                          <a:ea typeface="Times New Roman"/>
                        </a:rPr>
                        <a:t>Tactical communications </a:t>
                      </a:r>
                    </a:p>
                  </a:txBody>
                  <a:tcPr marL="68580" marR="68580" marT="0" marB="0"/>
                </a:tc>
                <a:tc>
                  <a:txBody>
                    <a:bodyPr/>
                    <a:lstStyle/>
                    <a:p>
                      <a:pPr marL="0" marR="0" algn="ctr">
                        <a:spcBef>
                          <a:spcPts val="0"/>
                        </a:spcBef>
                        <a:spcAft>
                          <a:spcPts val="0"/>
                        </a:spcAft>
                      </a:pPr>
                      <a:r>
                        <a:rPr lang="en-US" sz="1200" smtClean="0">
                          <a:latin typeface="Times New Roman"/>
                          <a:ea typeface="Times New Roman"/>
                        </a:rPr>
                        <a:t>Primary</a:t>
                      </a:r>
                      <a:endParaRPr lang="en-US" sz="1200" dirty="0">
                        <a:latin typeface="Times New Roman"/>
                        <a:ea typeface="Times New Roman"/>
                      </a:endParaRPr>
                    </a:p>
                  </a:txBody>
                  <a:tcPr marL="68580" marR="68580" marT="0" marB="0"/>
                </a:tc>
                <a:tc>
                  <a:txBody>
                    <a:bodyPr/>
                    <a:lstStyle/>
                    <a:p>
                      <a:pPr marL="0" marR="0" algn="ctr">
                        <a:spcBef>
                          <a:spcPts val="0"/>
                        </a:spcBef>
                        <a:spcAft>
                          <a:spcPts val="0"/>
                        </a:spcAft>
                      </a:pPr>
                      <a:r>
                        <a:rPr lang="en-US" sz="1200" smtClean="0">
                          <a:latin typeface="Times New Roman"/>
                          <a:ea typeface="Times New Roman"/>
                        </a:rPr>
                        <a:t>Primary</a:t>
                      </a:r>
                      <a:endParaRPr lang="en-US" sz="1200" dirty="0">
                        <a:latin typeface="Times New Roman"/>
                        <a:ea typeface="Times New Roman"/>
                      </a:endParaRPr>
                    </a:p>
                  </a:txBody>
                  <a:tcPr marL="68580" marR="68580" marT="0" marB="0"/>
                </a:tc>
                <a:tc>
                  <a:txBody>
                    <a:bodyPr/>
                    <a:lstStyle/>
                    <a:p>
                      <a:pPr marL="0" marR="0" algn="ctr">
                        <a:spcBef>
                          <a:spcPts val="0"/>
                        </a:spcBef>
                        <a:spcAft>
                          <a:spcPts val="0"/>
                        </a:spcAft>
                      </a:pPr>
                      <a:r>
                        <a:rPr lang="en-US" sz="1200" dirty="0" smtClean="0">
                          <a:latin typeface="Times New Roman"/>
                          <a:ea typeface="Times New Roman"/>
                        </a:rPr>
                        <a:t>Primary</a:t>
                      </a:r>
                      <a:endParaRPr lang="en-US" sz="1200" dirty="0">
                        <a:latin typeface="Times New Roman"/>
                        <a:ea typeface="Times New Roman"/>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2" name="Rectangle 4"/>
          <p:cNvSpPr>
            <a:spLocks noGrp="1" noChangeArrowheads="1"/>
          </p:cNvSpPr>
          <p:nvPr>
            <p:ph type="ctrTitle"/>
          </p:nvPr>
        </p:nvSpPr>
        <p:spPr/>
        <p:txBody>
          <a:bodyPr/>
          <a:lstStyle/>
          <a:p>
            <a:r>
              <a:rPr lang="en-US"/>
              <a:t>Pan Flu Antivirals</a:t>
            </a:r>
          </a:p>
        </p:txBody>
      </p:sp>
      <p:sp>
        <p:nvSpPr>
          <p:cNvPr id="83973" name="Rectangle 5"/>
          <p:cNvSpPr>
            <a:spLocks noGrp="1" noChangeArrowheads="1"/>
          </p:cNvSpPr>
          <p:nvPr>
            <p:ph type="subTitle" idx="1"/>
          </p:nvPr>
        </p:nvSpPr>
        <p:spPr/>
        <p:txBody>
          <a:bodyPr/>
          <a:lstStyle/>
          <a:p>
            <a:r>
              <a:rPr lang="en-US"/>
              <a:t>Terry L Dwelle MD MPTHM CPH FAAP</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294967295"/>
          </p:nvPr>
        </p:nvSpPr>
        <p:spPr>
          <a:xfrm>
            <a:off x="6553200" y="6245225"/>
            <a:ext cx="2289175" cy="476250"/>
          </a:xfrm>
          <a:prstGeom prst="rect">
            <a:avLst/>
          </a:prstGeom>
        </p:spPr>
        <p:txBody>
          <a:bodyPr/>
          <a:lstStyle/>
          <a:p>
            <a:endParaRPr lang="en-US" dirty="0"/>
          </a:p>
        </p:txBody>
      </p:sp>
      <p:sp>
        <p:nvSpPr>
          <p:cNvPr id="37890" name="Rectangle 2"/>
          <p:cNvSpPr>
            <a:spLocks noGrp="1" noRot="1" noChangeArrowheads="1"/>
          </p:cNvSpPr>
          <p:nvPr>
            <p:ph type="title"/>
          </p:nvPr>
        </p:nvSpPr>
        <p:spPr>
          <a:xfrm>
            <a:off x="457200" y="304800"/>
            <a:ext cx="8229600" cy="1139825"/>
          </a:xfrm>
        </p:spPr>
        <p:txBody>
          <a:bodyPr/>
          <a:lstStyle/>
          <a:p>
            <a:r>
              <a:rPr lang="en-US" dirty="0"/>
              <a:t>Intervention - Antivirals</a:t>
            </a:r>
          </a:p>
        </p:txBody>
      </p:sp>
      <p:sp>
        <p:nvSpPr>
          <p:cNvPr id="37891" name="Rectangle 3"/>
          <p:cNvSpPr>
            <a:spLocks noGrp="1" noRot="1" noChangeArrowheads="1"/>
          </p:cNvSpPr>
          <p:nvPr>
            <p:ph type="body" idx="1"/>
          </p:nvPr>
        </p:nvSpPr>
        <p:spPr>
          <a:xfrm>
            <a:off x="457200" y="1371600"/>
            <a:ext cx="8229600" cy="4267200"/>
          </a:xfrm>
        </p:spPr>
        <p:txBody>
          <a:bodyPr/>
          <a:lstStyle/>
          <a:p>
            <a:r>
              <a:rPr lang="en-US" sz="2800" dirty="0"/>
              <a:t>Antivirals (</a:t>
            </a:r>
            <a:r>
              <a:rPr lang="en-US" sz="2800" dirty="0" err="1"/>
              <a:t>Tamiflu</a:t>
            </a:r>
            <a:r>
              <a:rPr lang="en-US" sz="2800" dirty="0"/>
              <a:t> and </a:t>
            </a:r>
            <a:r>
              <a:rPr lang="en-US" sz="2800" dirty="0" err="1"/>
              <a:t>Relenza</a:t>
            </a:r>
            <a:r>
              <a:rPr lang="en-US" sz="2800" dirty="0"/>
              <a:t>) will be used primarily for treatment not prophylaxis</a:t>
            </a:r>
          </a:p>
          <a:p>
            <a:pPr lvl="1"/>
            <a:r>
              <a:rPr lang="en-US" sz="2400" dirty="0"/>
              <a:t>ND will have approximately 160,000 treatment courses available for a pandemic (25% of the population)</a:t>
            </a:r>
          </a:p>
          <a:p>
            <a:r>
              <a:rPr lang="en-US" sz="2800" dirty="0"/>
              <a:t>Distribution flow</a:t>
            </a:r>
          </a:p>
          <a:p>
            <a:pPr lvl="1"/>
            <a:r>
              <a:rPr lang="en-US" sz="2400" dirty="0"/>
              <a:t>Normal</a:t>
            </a:r>
          </a:p>
          <a:p>
            <a:pPr lvl="1"/>
            <a:r>
              <a:rPr lang="en-US" sz="2400" dirty="0"/>
              <a:t>Normal + Supplementation (from the state cache, some prepositioned with LPHU’s)  </a:t>
            </a:r>
          </a:p>
          <a:p>
            <a:pPr lvl="1"/>
            <a:r>
              <a:rPr lang="en-US" sz="2400" dirty="0"/>
              <a:t>Points of Distribution</a:t>
            </a:r>
          </a:p>
          <a:p>
            <a:r>
              <a:rPr lang="en-US" sz="2800" dirty="0"/>
              <a:t>Resistance is a major concern</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294967295"/>
          </p:nvPr>
        </p:nvSpPr>
        <p:spPr>
          <a:xfrm>
            <a:off x="6553200" y="6245225"/>
            <a:ext cx="2289175" cy="476250"/>
          </a:xfrm>
          <a:prstGeom prst="rect">
            <a:avLst/>
          </a:prstGeom>
        </p:spPr>
        <p:txBody>
          <a:bodyPr/>
          <a:lstStyle/>
          <a:p>
            <a:endParaRPr lang="en-US" dirty="0"/>
          </a:p>
        </p:txBody>
      </p:sp>
      <p:sp>
        <p:nvSpPr>
          <p:cNvPr id="87042" name="Rectangle 2"/>
          <p:cNvSpPr>
            <a:spLocks noGrp="1" noRot="1" noChangeArrowheads="1"/>
          </p:cNvSpPr>
          <p:nvPr>
            <p:ph type="title"/>
          </p:nvPr>
        </p:nvSpPr>
        <p:spPr/>
        <p:txBody>
          <a:bodyPr/>
          <a:lstStyle/>
          <a:p>
            <a:r>
              <a:rPr lang="en-US"/>
              <a:t>Prophylaxis</a:t>
            </a:r>
          </a:p>
        </p:txBody>
      </p:sp>
      <p:sp>
        <p:nvSpPr>
          <p:cNvPr id="87043" name="Rectangle 3"/>
          <p:cNvSpPr>
            <a:spLocks noGrp="1" noRot="1" noChangeArrowheads="1"/>
          </p:cNvSpPr>
          <p:nvPr>
            <p:ph type="body" idx="1"/>
          </p:nvPr>
        </p:nvSpPr>
        <p:spPr/>
        <p:txBody>
          <a:bodyPr/>
          <a:lstStyle/>
          <a:p>
            <a:r>
              <a:rPr lang="en-US" dirty="0"/>
              <a:t>High risk when significantly exposed</a:t>
            </a:r>
          </a:p>
          <a:p>
            <a:r>
              <a:rPr lang="en-US" dirty="0"/>
              <a:t>Non-immunized close contacts of a case</a:t>
            </a:r>
          </a:p>
          <a:p>
            <a:r>
              <a:rPr lang="en-US" dirty="0"/>
              <a:t>Occasional control of outbreaks in a high risk (closed) institutional setting </a:t>
            </a:r>
          </a:p>
          <a:p>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2" name="Rectangle 4"/>
          <p:cNvSpPr>
            <a:spLocks noGrp="1" noChangeArrowheads="1"/>
          </p:cNvSpPr>
          <p:nvPr>
            <p:ph type="ctrTitle"/>
          </p:nvPr>
        </p:nvSpPr>
        <p:spPr>
          <a:xfrm>
            <a:off x="762000" y="1752600"/>
            <a:ext cx="7772400" cy="1736725"/>
          </a:xfrm>
        </p:spPr>
        <p:txBody>
          <a:bodyPr/>
          <a:lstStyle/>
          <a:p>
            <a:r>
              <a:rPr lang="en-US" dirty="0" smtClean="0"/>
              <a:t>Social Distancing and Infection Control</a:t>
            </a:r>
            <a:endParaRPr lang="en-US" dirty="0"/>
          </a:p>
        </p:txBody>
      </p:sp>
      <p:sp>
        <p:nvSpPr>
          <p:cNvPr id="83973" name="Rectangle 5"/>
          <p:cNvSpPr>
            <a:spLocks noGrp="1" noChangeArrowheads="1"/>
          </p:cNvSpPr>
          <p:nvPr>
            <p:ph type="subTitle" idx="1"/>
          </p:nvPr>
        </p:nvSpPr>
        <p:spPr/>
        <p:txBody>
          <a:bodyPr/>
          <a:lstStyle/>
          <a:p>
            <a:r>
              <a:rPr lang="en-US" dirty="0" smtClean="0"/>
              <a:t>Kirby Kruger, State Epidemiologist, Division Director</a:t>
            </a:r>
          </a:p>
          <a:p>
            <a:r>
              <a:rPr lang="en-US" dirty="0" smtClean="0"/>
              <a:t>of Disease Control</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914400"/>
            <a:ext cx="8229600" cy="1139825"/>
          </a:xfrm>
        </p:spPr>
        <p:txBody>
          <a:bodyPr/>
          <a:lstStyle/>
          <a:p>
            <a:pPr eaLnBrk="1" hangingPunct="1">
              <a:defRPr/>
            </a:pPr>
            <a:r>
              <a:rPr lang="en-US" smtClean="0"/>
              <a:t>Outline</a:t>
            </a:r>
            <a:r>
              <a:rPr lang="en-US" smtClean="0">
                <a:latin typeface="AdLib BT" pitchFamily="82" charset="0"/>
              </a:rPr>
              <a:t> </a:t>
            </a:r>
            <a:r>
              <a:rPr lang="en-US" smtClean="0"/>
              <a:t>IN</a:t>
            </a:r>
            <a:r>
              <a:rPr lang="en-US" u="sng" smtClean="0"/>
              <a:t>FLU</a:t>
            </a:r>
            <a:r>
              <a:rPr lang="en-US" smtClean="0"/>
              <a:t>ENZA</a:t>
            </a:r>
          </a:p>
        </p:txBody>
      </p:sp>
      <p:sp>
        <p:nvSpPr>
          <p:cNvPr id="21507" name="Rectangle 3"/>
          <p:cNvSpPr>
            <a:spLocks noGrp="1" noChangeArrowheads="1"/>
          </p:cNvSpPr>
          <p:nvPr>
            <p:ph type="body" idx="1"/>
          </p:nvPr>
        </p:nvSpPr>
        <p:spPr>
          <a:xfrm>
            <a:off x="457200" y="2286000"/>
            <a:ext cx="8229600" cy="2438400"/>
          </a:xfrm>
        </p:spPr>
        <p:txBody>
          <a:bodyPr/>
          <a:lstStyle/>
          <a:p>
            <a:pPr eaLnBrk="1" hangingPunct="1">
              <a:defRPr/>
            </a:pPr>
            <a:r>
              <a:rPr lang="en-US" sz="3600" dirty="0" smtClean="0"/>
              <a:t>Disease</a:t>
            </a:r>
          </a:p>
          <a:p>
            <a:pPr eaLnBrk="1" hangingPunct="1">
              <a:defRPr/>
            </a:pPr>
            <a:r>
              <a:rPr lang="en-US" sz="3600" dirty="0" smtClean="0"/>
              <a:t>Novel H1N1</a:t>
            </a:r>
          </a:p>
          <a:p>
            <a:pPr eaLnBrk="1" hangingPunct="1">
              <a:defRPr/>
            </a:pPr>
            <a:r>
              <a:rPr lang="en-US" sz="3600" dirty="0" smtClean="0"/>
              <a:t>Mitigation</a:t>
            </a:r>
          </a:p>
          <a:p>
            <a:pPr eaLnBrk="1" hangingPunct="1">
              <a:defRPr/>
            </a:pPr>
            <a:r>
              <a:rPr lang="en-US" sz="3600" dirty="0" smtClean="0"/>
              <a:t>Surveillance in ND</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defRPr/>
            </a:pPr>
            <a:r>
              <a:rPr lang="en-US" smtClean="0"/>
              <a:t>Each Year in the US…</a:t>
            </a:r>
          </a:p>
        </p:txBody>
      </p:sp>
      <p:sp>
        <p:nvSpPr>
          <p:cNvPr id="52227" name="Rectangle 3"/>
          <p:cNvSpPr>
            <a:spLocks noGrp="1" noChangeArrowheads="1"/>
          </p:cNvSpPr>
          <p:nvPr>
            <p:ph type="body" idx="1"/>
          </p:nvPr>
        </p:nvSpPr>
        <p:spPr/>
        <p:txBody>
          <a:bodyPr/>
          <a:lstStyle/>
          <a:p>
            <a:pPr eaLnBrk="1" hangingPunct="1">
              <a:defRPr/>
            </a:pPr>
            <a:r>
              <a:rPr lang="en-US" smtClean="0"/>
              <a:t>On average:</a:t>
            </a:r>
          </a:p>
          <a:p>
            <a:pPr lvl="1" eaLnBrk="1" hangingPunct="1">
              <a:defRPr/>
            </a:pPr>
            <a:r>
              <a:rPr lang="en-US" smtClean="0"/>
              <a:t>36,000 people die from the flu</a:t>
            </a:r>
          </a:p>
          <a:p>
            <a:pPr lvl="1" eaLnBrk="1" hangingPunct="1">
              <a:defRPr/>
            </a:pPr>
            <a:r>
              <a:rPr lang="en-US" smtClean="0"/>
              <a:t>More than 200,000 people are hospitalized from flu complications</a:t>
            </a:r>
          </a:p>
          <a:p>
            <a:pPr lvl="1" eaLnBrk="1" hangingPunct="1">
              <a:defRPr/>
            </a:pPr>
            <a:r>
              <a:rPr lang="en-US" smtClean="0"/>
              <a:t>There are </a:t>
            </a:r>
            <a:r>
              <a:rPr lang="en-US" smtClean="0">
                <a:cs typeface="Arial" charset="0"/>
              </a:rPr>
              <a:t>≈</a:t>
            </a:r>
            <a:r>
              <a:rPr lang="en-US" smtClean="0"/>
              <a:t> 25 million physician visits</a:t>
            </a:r>
          </a:p>
          <a:p>
            <a:pPr lvl="1" eaLnBrk="1" hangingPunct="1">
              <a:defRPr/>
            </a:pPr>
            <a:r>
              <a:rPr lang="en-US" smtClean="0"/>
              <a:t>And </a:t>
            </a:r>
            <a:r>
              <a:rPr lang="en-US" smtClean="0">
                <a:cs typeface="Arial" charset="0"/>
              </a:rPr>
              <a:t>≈</a:t>
            </a:r>
            <a:r>
              <a:rPr lang="en-US" smtClean="0"/>
              <a:t>15 to 60 million infections </a:t>
            </a:r>
          </a:p>
          <a:p>
            <a:pPr lvl="1" eaLnBrk="1" hangingPunct="1">
              <a:buFont typeface="Wingdings" pitchFamily="2" charset="2"/>
              <a:buNone/>
              <a:defRPr/>
            </a:pPr>
            <a:r>
              <a:rPr lang="en-US" smtClean="0"/>
              <a:t>    (5% to 20% of the population) </a:t>
            </a:r>
          </a:p>
        </p:txBody>
      </p:sp>
      <p:pic>
        <p:nvPicPr>
          <p:cNvPr id="5124" name="Picture 9"/>
          <p:cNvPicPr>
            <a:picLocks noChangeAspect="1" noChangeArrowheads="1"/>
          </p:cNvPicPr>
          <p:nvPr/>
        </p:nvPicPr>
        <p:blipFill>
          <a:blip r:embed="rId3" cstate="print"/>
          <a:srcRect/>
          <a:stretch>
            <a:fillRect/>
          </a:stretch>
        </p:blipFill>
        <p:spPr bwMode="auto">
          <a:xfrm>
            <a:off x="6858000" y="4343400"/>
            <a:ext cx="1881188" cy="16208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defRPr/>
            </a:pPr>
            <a:r>
              <a:rPr lang="en-US" smtClean="0"/>
              <a:t>Influenza in North Dakota</a:t>
            </a:r>
          </a:p>
        </p:txBody>
      </p:sp>
      <p:sp>
        <p:nvSpPr>
          <p:cNvPr id="54275" name="Rectangle 3"/>
          <p:cNvSpPr>
            <a:spLocks noGrp="1" noChangeArrowheads="1"/>
          </p:cNvSpPr>
          <p:nvPr>
            <p:ph type="body" idx="1"/>
          </p:nvPr>
        </p:nvSpPr>
        <p:spPr/>
        <p:txBody>
          <a:bodyPr/>
          <a:lstStyle/>
          <a:p>
            <a:pPr eaLnBrk="1" hangingPunct="1">
              <a:defRPr/>
            </a:pPr>
            <a:r>
              <a:rPr lang="en-US" dirty="0" smtClean="0"/>
              <a:t>Each season:</a:t>
            </a:r>
          </a:p>
          <a:p>
            <a:pPr lvl="1" eaLnBrk="1" hangingPunct="1">
              <a:defRPr/>
            </a:pPr>
            <a:r>
              <a:rPr lang="en-US" dirty="0" smtClean="0"/>
              <a:t>Approximately 400 people die </a:t>
            </a:r>
          </a:p>
          <a:p>
            <a:pPr lvl="1" eaLnBrk="1" hangingPunct="1">
              <a:buFont typeface="Wingdings" pitchFamily="2" charset="2"/>
              <a:buNone/>
              <a:defRPr/>
            </a:pPr>
            <a:r>
              <a:rPr lang="en-US" dirty="0" smtClean="0"/>
              <a:t>    from Pneumonia and Influenza</a:t>
            </a:r>
          </a:p>
          <a:p>
            <a:pPr lvl="1" eaLnBrk="1" hangingPunct="1">
              <a:defRPr/>
            </a:pPr>
            <a:r>
              <a:rPr lang="en-US" dirty="0" smtClean="0"/>
              <a:t>On average 2,300 influenza cases are reported to the health department</a:t>
            </a:r>
          </a:p>
          <a:p>
            <a:pPr lvl="2" eaLnBrk="1" hangingPunct="1">
              <a:defRPr/>
            </a:pPr>
            <a:r>
              <a:rPr lang="en-US" dirty="0" smtClean="0"/>
              <a:t>Using CDC estimates </a:t>
            </a:r>
            <a:r>
              <a:rPr lang="en-US" dirty="0" smtClean="0">
                <a:cs typeface="Arial" charset="0"/>
              </a:rPr>
              <a:t>≈ 3,000 to 128,000 infections</a:t>
            </a:r>
          </a:p>
          <a:p>
            <a:pPr lvl="2" eaLnBrk="1" hangingPunct="1">
              <a:defRPr/>
            </a:pPr>
            <a:r>
              <a:rPr lang="en-US" dirty="0" smtClean="0">
                <a:cs typeface="Arial" charset="0"/>
              </a:rPr>
              <a:t>2008-2009 season there were more than 1,600 cases reported to the health department</a:t>
            </a:r>
          </a:p>
          <a:p>
            <a:pPr lvl="2" eaLnBrk="1" hangingPunct="1">
              <a:defRPr/>
            </a:pPr>
            <a:endParaRPr lang="en-US" dirty="0" smtClean="0">
              <a:cs typeface="Arial" charset="0"/>
            </a:endParaRPr>
          </a:p>
          <a:p>
            <a:pPr eaLnBrk="1" hangingPunct="1">
              <a:defRPr/>
            </a:pPr>
            <a:endParaRPr lang="en-US" dirty="0" smtClean="0"/>
          </a:p>
        </p:txBody>
      </p:sp>
      <p:pic>
        <p:nvPicPr>
          <p:cNvPr id="6148" name="Picture 4"/>
          <p:cNvPicPr>
            <a:picLocks noChangeAspect="1" noChangeArrowheads="1"/>
          </p:cNvPicPr>
          <p:nvPr/>
        </p:nvPicPr>
        <p:blipFill>
          <a:blip r:embed="rId3" cstate="print"/>
          <a:srcRect/>
          <a:stretch>
            <a:fillRect/>
          </a:stretch>
        </p:blipFill>
        <p:spPr bwMode="auto">
          <a:xfrm>
            <a:off x="6172200" y="1447800"/>
            <a:ext cx="2652713" cy="15954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4" name="Rectangle 4"/>
          <p:cNvSpPr>
            <a:spLocks noGrp="1" noChangeArrowheads="1"/>
          </p:cNvSpPr>
          <p:nvPr>
            <p:ph type="body" idx="1"/>
          </p:nvPr>
        </p:nvSpPr>
        <p:spPr>
          <a:xfrm>
            <a:off x="457200" y="1828800"/>
            <a:ext cx="8229600" cy="4267200"/>
          </a:xfrm>
        </p:spPr>
        <p:txBody>
          <a:bodyPr/>
          <a:lstStyle/>
          <a:p>
            <a:pPr eaLnBrk="1" hangingPunct="1">
              <a:defRPr/>
            </a:pPr>
            <a:r>
              <a:rPr lang="en-US" smtClean="0"/>
              <a:t>Laboratory Surveillance</a:t>
            </a:r>
          </a:p>
          <a:p>
            <a:pPr eaLnBrk="1" hangingPunct="1">
              <a:defRPr/>
            </a:pPr>
            <a:r>
              <a:rPr lang="en-US" smtClean="0"/>
              <a:t>Sentinel Physicians</a:t>
            </a:r>
          </a:p>
          <a:p>
            <a:pPr eaLnBrk="1" hangingPunct="1">
              <a:defRPr/>
            </a:pPr>
            <a:r>
              <a:rPr lang="en-US" smtClean="0"/>
              <a:t>Syndromic Surveillance</a:t>
            </a:r>
          </a:p>
          <a:p>
            <a:pPr eaLnBrk="1" hangingPunct="1">
              <a:defRPr/>
            </a:pPr>
            <a:r>
              <a:rPr lang="en-US" smtClean="0"/>
              <a:t>Follow-up of random sample of children under the age of 18</a:t>
            </a:r>
          </a:p>
          <a:p>
            <a:pPr eaLnBrk="1" hangingPunct="1">
              <a:defRPr/>
            </a:pPr>
            <a:r>
              <a:rPr lang="en-US" smtClean="0"/>
              <a:t>School absenteeism reports</a:t>
            </a:r>
          </a:p>
          <a:p>
            <a:pPr eaLnBrk="1" hangingPunct="1">
              <a:defRPr/>
            </a:pPr>
            <a:r>
              <a:rPr lang="en-US" smtClean="0"/>
              <a:t>Outbreak Support</a:t>
            </a:r>
          </a:p>
          <a:p>
            <a:pPr eaLnBrk="1" hangingPunct="1">
              <a:defRPr/>
            </a:pPr>
            <a:endParaRPr lang="en-US" smtClean="0"/>
          </a:p>
        </p:txBody>
      </p:sp>
      <p:sp>
        <p:nvSpPr>
          <p:cNvPr id="87045" name="Rectangle 5"/>
          <p:cNvSpPr>
            <a:spLocks noGrp="1" noChangeArrowheads="1"/>
          </p:cNvSpPr>
          <p:nvPr>
            <p:ph type="title"/>
          </p:nvPr>
        </p:nvSpPr>
        <p:spPr/>
        <p:txBody>
          <a:bodyPr/>
          <a:lstStyle/>
          <a:p>
            <a:pPr eaLnBrk="1" hangingPunct="1">
              <a:defRPr/>
            </a:pPr>
            <a:r>
              <a:rPr lang="en-US" smtClean="0"/>
              <a:t>Surveillance</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defRPr/>
            </a:pPr>
            <a:r>
              <a:rPr lang="en-US" smtClean="0"/>
              <a:t>07-08 and 08-09 Flu Seasons</a:t>
            </a:r>
          </a:p>
        </p:txBody>
      </p:sp>
      <p:pic>
        <p:nvPicPr>
          <p:cNvPr id="8195" name="Picture 10"/>
          <p:cNvPicPr>
            <a:picLocks noChangeAspect="1" noChangeArrowheads="1"/>
          </p:cNvPicPr>
          <p:nvPr/>
        </p:nvPicPr>
        <p:blipFill>
          <a:blip r:embed="rId3" cstate="print"/>
          <a:srcRect/>
          <a:stretch>
            <a:fillRect/>
          </a:stretch>
        </p:blipFill>
        <p:spPr bwMode="auto">
          <a:xfrm>
            <a:off x="1143000" y="1447800"/>
            <a:ext cx="6477000" cy="46847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294967295"/>
          </p:nvPr>
        </p:nvSpPr>
        <p:spPr>
          <a:xfrm>
            <a:off x="6553200" y="6245225"/>
            <a:ext cx="2289175" cy="476250"/>
          </a:xfrm>
          <a:prstGeom prst="rect">
            <a:avLst/>
          </a:prstGeom>
        </p:spPr>
        <p:txBody>
          <a:bodyPr/>
          <a:lstStyle/>
          <a:p>
            <a:endParaRPr lang="en-US" dirty="0"/>
          </a:p>
        </p:txBody>
      </p:sp>
      <p:sp>
        <p:nvSpPr>
          <p:cNvPr id="15362" name="Rectangle 2"/>
          <p:cNvSpPr>
            <a:spLocks noGrp="1" noRot="1" noChangeArrowheads="1"/>
          </p:cNvSpPr>
          <p:nvPr>
            <p:ph type="title"/>
          </p:nvPr>
        </p:nvSpPr>
        <p:spPr/>
        <p:txBody>
          <a:bodyPr/>
          <a:lstStyle/>
          <a:p>
            <a:r>
              <a:rPr lang="en-US" sz="3200"/>
              <a:t>Pandemic Influenza – General Information</a:t>
            </a:r>
          </a:p>
        </p:txBody>
      </p:sp>
      <p:sp>
        <p:nvSpPr>
          <p:cNvPr id="15363" name="Rectangle 3"/>
          <p:cNvSpPr>
            <a:spLocks noGrp="1" noRot="1" noChangeArrowheads="1"/>
          </p:cNvSpPr>
          <p:nvPr>
            <p:ph type="body" idx="1"/>
          </p:nvPr>
        </p:nvSpPr>
        <p:spPr/>
        <p:txBody>
          <a:bodyPr/>
          <a:lstStyle/>
          <a:p>
            <a:r>
              <a:rPr lang="en-US"/>
              <a:t>Pandemic is a worldwide epidemic</a:t>
            </a:r>
          </a:p>
          <a:p>
            <a:r>
              <a:rPr lang="en-US"/>
              <a:t>We can expect several pandemics in the 21</a:t>
            </a:r>
            <a:r>
              <a:rPr lang="en-US" baseline="30000"/>
              <a:t>st</a:t>
            </a:r>
            <a:r>
              <a:rPr lang="en-US"/>
              <a:t> century</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eaLnBrk="1" hangingPunct="1">
              <a:defRPr/>
            </a:pPr>
            <a:r>
              <a:rPr lang="en-US" smtClean="0"/>
              <a:t>Influenza Mortality/Morbidity</a:t>
            </a:r>
          </a:p>
        </p:txBody>
      </p:sp>
      <p:sp>
        <p:nvSpPr>
          <p:cNvPr id="64515" name="Rectangle 3"/>
          <p:cNvSpPr>
            <a:spLocks noGrp="1" noChangeArrowheads="1"/>
          </p:cNvSpPr>
          <p:nvPr>
            <p:ph type="body" idx="1"/>
          </p:nvPr>
        </p:nvSpPr>
        <p:spPr/>
        <p:txBody>
          <a:bodyPr/>
          <a:lstStyle/>
          <a:p>
            <a:pPr eaLnBrk="1" hangingPunct="1">
              <a:defRPr/>
            </a:pPr>
            <a:r>
              <a:rPr lang="en-US" smtClean="0"/>
              <a:t>Influenza-related deaths among children is uncommon</a:t>
            </a:r>
          </a:p>
          <a:p>
            <a:pPr lvl="1" eaLnBrk="1" hangingPunct="1">
              <a:defRPr/>
            </a:pPr>
            <a:r>
              <a:rPr lang="en-US" smtClean="0"/>
              <a:t>Typically over 90% of the P&amp;I deaths in ND are in those </a:t>
            </a:r>
            <a:r>
              <a:rPr lang="en-US" smtClean="0">
                <a:cs typeface="Arial" charset="0"/>
              </a:rPr>
              <a:t>≥ 65 years of age</a:t>
            </a:r>
          </a:p>
          <a:p>
            <a:pPr eaLnBrk="1" hangingPunct="1">
              <a:defRPr/>
            </a:pPr>
            <a:r>
              <a:rPr lang="en-US" smtClean="0">
                <a:cs typeface="Arial" charset="0"/>
              </a:rPr>
              <a:t>Children represent a substantial portion of influenza morbidity in the state </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defRPr/>
            </a:pPr>
            <a:r>
              <a:rPr lang="en-US" smtClean="0"/>
              <a:t>Flu Cases by Age Group</a:t>
            </a:r>
          </a:p>
        </p:txBody>
      </p:sp>
      <p:pic>
        <p:nvPicPr>
          <p:cNvPr id="10243" name="Picture 6"/>
          <p:cNvPicPr>
            <a:picLocks noChangeAspect="1" noChangeArrowheads="1"/>
          </p:cNvPicPr>
          <p:nvPr/>
        </p:nvPicPr>
        <p:blipFill>
          <a:blip r:embed="rId3" cstate="print"/>
          <a:srcRect/>
          <a:stretch>
            <a:fillRect/>
          </a:stretch>
        </p:blipFill>
        <p:spPr bwMode="auto">
          <a:xfrm>
            <a:off x="1066800" y="1447800"/>
            <a:ext cx="6781800" cy="45640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pPr eaLnBrk="1" hangingPunct="1">
              <a:defRPr/>
            </a:pPr>
            <a:r>
              <a:rPr lang="en-US" smtClean="0"/>
              <a:t>What have we seen in ND?</a:t>
            </a:r>
          </a:p>
        </p:txBody>
      </p:sp>
      <p:pic>
        <p:nvPicPr>
          <p:cNvPr id="11267" name="Picture 4"/>
          <p:cNvPicPr>
            <a:picLocks noChangeAspect="1" noChangeArrowheads="1"/>
          </p:cNvPicPr>
          <p:nvPr/>
        </p:nvPicPr>
        <p:blipFill>
          <a:blip r:embed="rId3" cstate="print"/>
          <a:srcRect/>
          <a:stretch>
            <a:fillRect/>
          </a:stretch>
        </p:blipFill>
        <p:spPr bwMode="auto">
          <a:xfrm>
            <a:off x="381000" y="1524000"/>
            <a:ext cx="4876800" cy="1657350"/>
          </a:xfrm>
          <a:prstGeom prst="rect">
            <a:avLst/>
          </a:prstGeom>
          <a:noFill/>
          <a:ln w="9525">
            <a:noFill/>
            <a:miter lim="800000"/>
            <a:headEnd/>
            <a:tailEnd/>
          </a:ln>
        </p:spPr>
      </p:pic>
      <p:pic>
        <p:nvPicPr>
          <p:cNvPr id="11268" name="Picture 5"/>
          <p:cNvPicPr>
            <a:picLocks noChangeAspect="1" noChangeArrowheads="1"/>
          </p:cNvPicPr>
          <p:nvPr/>
        </p:nvPicPr>
        <p:blipFill>
          <a:blip r:embed="rId4" cstate="print"/>
          <a:srcRect/>
          <a:stretch>
            <a:fillRect/>
          </a:stretch>
        </p:blipFill>
        <p:spPr bwMode="auto">
          <a:xfrm>
            <a:off x="5562600" y="1371600"/>
            <a:ext cx="3286125" cy="2228850"/>
          </a:xfrm>
          <a:prstGeom prst="rect">
            <a:avLst/>
          </a:prstGeom>
          <a:noFill/>
          <a:ln w="9525">
            <a:noFill/>
            <a:miter lim="800000"/>
            <a:headEnd/>
            <a:tailEnd/>
          </a:ln>
        </p:spPr>
      </p:pic>
      <p:pic>
        <p:nvPicPr>
          <p:cNvPr id="11269" name="Picture 6"/>
          <p:cNvPicPr>
            <a:picLocks noChangeAspect="1" noChangeArrowheads="1"/>
          </p:cNvPicPr>
          <p:nvPr/>
        </p:nvPicPr>
        <p:blipFill>
          <a:blip r:embed="rId5" cstate="print"/>
          <a:srcRect/>
          <a:stretch>
            <a:fillRect/>
          </a:stretch>
        </p:blipFill>
        <p:spPr bwMode="auto">
          <a:xfrm>
            <a:off x="304800" y="3429000"/>
            <a:ext cx="4876800" cy="31988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Community Mitigation</a:t>
            </a:r>
          </a:p>
        </p:txBody>
      </p:sp>
      <p:sp>
        <p:nvSpPr>
          <p:cNvPr id="3" name="Content Placeholder 2"/>
          <p:cNvSpPr>
            <a:spLocks noGrp="1"/>
          </p:cNvSpPr>
          <p:nvPr>
            <p:ph idx="1"/>
          </p:nvPr>
        </p:nvSpPr>
        <p:spPr/>
        <p:txBody>
          <a:bodyPr/>
          <a:lstStyle/>
          <a:p>
            <a:pPr eaLnBrk="1" hangingPunct="1">
              <a:defRPr/>
            </a:pPr>
            <a:r>
              <a:rPr lang="en-US" dirty="0" smtClean="0"/>
              <a:t>Schools</a:t>
            </a:r>
          </a:p>
          <a:p>
            <a:pPr eaLnBrk="1" hangingPunct="1">
              <a:defRPr/>
            </a:pPr>
            <a:r>
              <a:rPr lang="en-US" dirty="0" smtClean="0"/>
              <a:t>Childcare settings</a:t>
            </a:r>
          </a:p>
          <a:p>
            <a:pPr eaLnBrk="1" hangingPunct="1">
              <a:defRPr/>
            </a:pPr>
            <a:r>
              <a:rPr lang="en-US" dirty="0" smtClean="0"/>
              <a:t>Healthcare settings</a:t>
            </a:r>
          </a:p>
          <a:p>
            <a:pPr eaLnBrk="1" hangingPunct="1">
              <a:defRPr/>
            </a:pPr>
            <a:r>
              <a:rPr lang="en-US" dirty="0" smtClean="0"/>
              <a:t>Businesses</a:t>
            </a:r>
          </a:p>
          <a:p>
            <a:pPr eaLnBrk="1" hangingPunct="1">
              <a:defRPr/>
            </a:pPr>
            <a:r>
              <a:rPr lang="en-US" dirty="0" smtClean="0"/>
              <a:t>General Public</a:t>
            </a:r>
          </a:p>
          <a:p>
            <a:pPr eaLnBrk="1" hangingPunct="1">
              <a:defRPr/>
            </a:pPr>
            <a:r>
              <a:rPr lang="en-US" dirty="0" smtClean="0"/>
              <a:t>Home care</a:t>
            </a:r>
          </a:p>
          <a:p>
            <a:pPr eaLnBrk="1" hangingPunct="1">
              <a:defRPr/>
            </a:pPr>
            <a:endParaRPr lang="en-US" dirty="0" smtClean="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Community Mitigation</a:t>
            </a:r>
          </a:p>
        </p:txBody>
      </p:sp>
      <p:sp>
        <p:nvSpPr>
          <p:cNvPr id="3" name="Content Placeholder 2"/>
          <p:cNvSpPr>
            <a:spLocks noGrp="1"/>
          </p:cNvSpPr>
          <p:nvPr>
            <p:ph idx="1"/>
          </p:nvPr>
        </p:nvSpPr>
        <p:spPr/>
        <p:txBody>
          <a:bodyPr/>
          <a:lstStyle/>
          <a:p>
            <a:pPr eaLnBrk="1" hangingPunct="1">
              <a:defRPr/>
            </a:pPr>
            <a:r>
              <a:rPr lang="en-US" dirty="0" smtClean="0"/>
              <a:t>Isolation or exclusion</a:t>
            </a:r>
          </a:p>
          <a:p>
            <a:pPr lvl="1" eaLnBrk="1" hangingPunct="1">
              <a:defRPr/>
            </a:pPr>
            <a:r>
              <a:rPr lang="en-US" dirty="0" smtClean="0"/>
              <a:t>Voluntary and passive</a:t>
            </a:r>
          </a:p>
          <a:p>
            <a:pPr lvl="1" eaLnBrk="1" hangingPunct="1">
              <a:defRPr/>
            </a:pPr>
            <a:r>
              <a:rPr lang="en-US" dirty="0" smtClean="0"/>
              <a:t>24 hours after fever subsides and not using fever reducing medication</a:t>
            </a:r>
          </a:p>
          <a:p>
            <a:pPr eaLnBrk="1" hangingPunct="1">
              <a:defRPr/>
            </a:pPr>
            <a:r>
              <a:rPr lang="en-US" dirty="0" smtClean="0"/>
              <a:t>Hand hygiene</a:t>
            </a:r>
          </a:p>
          <a:p>
            <a:pPr eaLnBrk="1" hangingPunct="1">
              <a:defRPr/>
            </a:pPr>
            <a:r>
              <a:rPr lang="en-US" dirty="0" smtClean="0"/>
              <a:t>Respiratory etiquette</a:t>
            </a:r>
          </a:p>
          <a:p>
            <a:pPr eaLnBrk="1" hangingPunct="1">
              <a:buFont typeface="Wingdings" pitchFamily="2" charset="2"/>
              <a:buNone/>
              <a:defRPr/>
            </a:pPr>
            <a:endParaRPr lang="en-US" dirty="0" smtClean="0"/>
          </a:p>
          <a:p>
            <a:pPr eaLnBrk="1" hangingPunct="1">
              <a:buFont typeface="Wingdings" pitchFamily="2" charset="2"/>
              <a:buNone/>
              <a:defRPr/>
            </a:pPr>
            <a:endParaRPr lang="en-US" dirty="0" smtClean="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sz="3600" dirty="0" smtClean="0"/>
              <a:t>Exclusion Period - time ill people should be away from others</a:t>
            </a:r>
          </a:p>
        </p:txBody>
      </p:sp>
      <p:sp>
        <p:nvSpPr>
          <p:cNvPr id="3" name="Content Placeholder 2"/>
          <p:cNvSpPr>
            <a:spLocks noGrp="1"/>
          </p:cNvSpPr>
          <p:nvPr>
            <p:ph idx="1"/>
          </p:nvPr>
        </p:nvSpPr>
        <p:spPr/>
        <p:txBody>
          <a:bodyPr/>
          <a:lstStyle/>
          <a:p>
            <a:pPr eaLnBrk="1" hangingPunct="1">
              <a:defRPr/>
            </a:pPr>
            <a:r>
              <a:rPr lang="en-US" dirty="0" smtClean="0"/>
              <a:t>Applies to settings in which the majority of the people are not at increased risk for complications</a:t>
            </a:r>
          </a:p>
          <a:p>
            <a:pPr eaLnBrk="1" hangingPunct="1">
              <a:defRPr/>
            </a:pPr>
            <a:r>
              <a:rPr lang="en-US" dirty="0" smtClean="0"/>
              <a:t>In general - for the general public</a:t>
            </a:r>
          </a:p>
          <a:p>
            <a:pPr eaLnBrk="1" hangingPunct="1">
              <a:defRPr/>
            </a:pPr>
            <a:r>
              <a:rPr lang="en-US" dirty="0" smtClean="0"/>
              <a:t>Does </a:t>
            </a:r>
            <a:r>
              <a:rPr lang="en-US" b="1" dirty="0" smtClean="0"/>
              <a:t>NOT</a:t>
            </a:r>
            <a:r>
              <a:rPr lang="en-US" dirty="0" smtClean="0"/>
              <a:t> apply to health care settings</a:t>
            </a:r>
          </a:p>
          <a:p>
            <a:pPr lvl="1" eaLnBrk="1" hangingPunct="1">
              <a:defRPr/>
            </a:pPr>
            <a:r>
              <a:rPr lang="en-US" dirty="0" smtClean="0"/>
              <a:t>Staff</a:t>
            </a:r>
          </a:p>
          <a:p>
            <a:pPr lvl="1" eaLnBrk="1" hangingPunct="1">
              <a:defRPr/>
            </a:pPr>
            <a:r>
              <a:rPr lang="en-US" dirty="0" smtClean="0"/>
              <a:t>Visitors</a:t>
            </a:r>
          </a:p>
          <a:p>
            <a:pPr eaLnBrk="1" hangingPunct="1">
              <a:defRPr/>
            </a:pPr>
            <a:r>
              <a:rPr lang="en-US" dirty="0" err="1" smtClean="0"/>
              <a:t>Antivirals</a:t>
            </a:r>
            <a:r>
              <a:rPr lang="en-US" dirty="0" smtClean="0"/>
              <a:t> do not interfere with exclusion</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Schools</a:t>
            </a:r>
          </a:p>
        </p:txBody>
      </p:sp>
      <p:sp>
        <p:nvSpPr>
          <p:cNvPr id="3" name="Content Placeholder 2"/>
          <p:cNvSpPr>
            <a:spLocks noGrp="1"/>
          </p:cNvSpPr>
          <p:nvPr>
            <p:ph idx="1"/>
          </p:nvPr>
        </p:nvSpPr>
        <p:spPr/>
        <p:txBody>
          <a:bodyPr/>
          <a:lstStyle/>
          <a:p>
            <a:pPr eaLnBrk="1" hangingPunct="1">
              <a:defRPr/>
            </a:pPr>
            <a:r>
              <a:rPr lang="en-US" dirty="0" smtClean="0"/>
              <a:t>Under conditions seen this spring (current conditions) the goal will be to keep schools open and reduce disease transmission as much as possible</a:t>
            </a:r>
          </a:p>
          <a:p>
            <a:pPr eaLnBrk="1" hangingPunct="1">
              <a:defRPr/>
            </a:pPr>
            <a:r>
              <a:rPr lang="en-US" dirty="0" smtClean="0"/>
              <a:t>Under conditions of increased severity compared to spring of 2009</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Schools Current Conditions</a:t>
            </a:r>
          </a:p>
        </p:txBody>
      </p:sp>
      <p:sp>
        <p:nvSpPr>
          <p:cNvPr id="3" name="Content Placeholder 2"/>
          <p:cNvSpPr>
            <a:spLocks noGrp="1"/>
          </p:cNvSpPr>
          <p:nvPr>
            <p:ph idx="1"/>
          </p:nvPr>
        </p:nvSpPr>
        <p:spPr/>
        <p:txBody>
          <a:bodyPr/>
          <a:lstStyle/>
          <a:p>
            <a:pPr eaLnBrk="1" hangingPunct="1">
              <a:defRPr/>
            </a:pPr>
            <a:r>
              <a:rPr lang="en-US" sz="2400" dirty="0" smtClean="0"/>
              <a:t>Ill staff and students to stay home</a:t>
            </a:r>
          </a:p>
          <a:p>
            <a:pPr lvl="1" eaLnBrk="1" hangingPunct="1">
              <a:defRPr/>
            </a:pPr>
            <a:r>
              <a:rPr lang="en-US" sz="2400" dirty="0" smtClean="0"/>
              <a:t>Fever of ≥ 100° F with cough and/or sore throat</a:t>
            </a:r>
          </a:p>
          <a:p>
            <a:pPr eaLnBrk="1" hangingPunct="1">
              <a:defRPr/>
            </a:pPr>
            <a:r>
              <a:rPr lang="en-US" sz="2400" dirty="0" smtClean="0"/>
              <a:t>Ill staff and students to be separated from others while waiting to go home</a:t>
            </a:r>
          </a:p>
          <a:p>
            <a:pPr lvl="1" eaLnBrk="1" hangingPunct="1">
              <a:defRPr/>
            </a:pPr>
            <a:r>
              <a:rPr lang="en-US" sz="2400" dirty="0" smtClean="0"/>
              <a:t>Proper infection control for staff that are caring for ill students</a:t>
            </a:r>
          </a:p>
          <a:p>
            <a:pPr eaLnBrk="1" hangingPunct="1">
              <a:defRPr/>
            </a:pPr>
            <a:r>
              <a:rPr lang="en-US" sz="2400" dirty="0" smtClean="0"/>
              <a:t>Hand hygiene and respiratory etiquette</a:t>
            </a:r>
          </a:p>
          <a:p>
            <a:pPr eaLnBrk="1" hangingPunct="1">
              <a:defRPr/>
            </a:pPr>
            <a:r>
              <a:rPr lang="en-US" sz="2400" dirty="0" smtClean="0"/>
              <a:t>Routine Cleaning</a:t>
            </a:r>
          </a:p>
          <a:p>
            <a:pPr eaLnBrk="1" hangingPunct="1">
              <a:defRPr/>
            </a:pPr>
            <a:r>
              <a:rPr lang="en-US" sz="2400" dirty="0" smtClean="0"/>
              <a:t>Early treatment of high risk individuals</a:t>
            </a:r>
          </a:p>
          <a:p>
            <a:pPr eaLnBrk="1" hangingPunct="1">
              <a:defRPr/>
            </a:pPr>
            <a:r>
              <a:rPr lang="en-US" sz="2400" dirty="0" smtClean="0"/>
              <a:t>Consideration of selective school dismissal</a:t>
            </a:r>
          </a:p>
          <a:p>
            <a:pPr eaLnBrk="1" hangingPunct="1">
              <a:defRPr/>
            </a:pPr>
            <a:endParaRPr lang="en-US" dirty="0" smtClean="0"/>
          </a:p>
          <a:p>
            <a:pPr lvl="1" eaLnBrk="1" hangingPunct="1">
              <a:defRPr/>
            </a:pPr>
            <a:endParaRPr lang="en-US" dirty="0" smtClean="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39825"/>
          </a:xfrm>
        </p:spPr>
        <p:txBody>
          <a:bodyPr/>
          <a:lstStyle/>
          <a:p>
            <a:pPr eaLnBrk="1" hangingPunct="1">
              <a:defRPr/>
            </a:pPr>
            <a:r>
              <a:rPr lang="en-US" dirty="0" smtClean="0"/>
              <a:t>Schools – more severe </a:t>
            </a:r>
            <a:r>
              <a:rPr lang="en-US" dirty="0" err="1" smtClean="0"/>
              <a:t>conditons</a:t>
            </a:r>
            <a:endParaRPr lang="en-US" dirty="0" smtClean="0"/>
          </a:p>
        </p:txBody>
      </p:sp>
      <p:sp>
        <p:nvSpPr>
          <p:cNvPr id="3" name="Content Placeholder 2"/>
          <p:cNvSpPr>
            <a:spLocks noGrp="1"/>
          </p:cNvSpPr>
          <p:nvPr>
            <p:ph idx="1"/>
          </p:nvPr>
        </p:nvSpPr>
        <p:spPr/>
        <p:txBody>
          <a:bodyPr/>
          <a:lstStyle/>
          <a:p>
            <a:pPr eaLnBrk="1" hangingPunct="1">
              <a:defRPr/>
            </a:pPr>
            <a:r>
              <a:rPr lang="en-US" sz="2400" dirty="0" smtClean="0"/>
              <a:t>Active Screening</a:t>
            </a:r>
          </a:p>
          <a:p>
            <a:pPr eaLnBrk="1" hangingPunct="1">
              <a:defRPr/>
            </a:pPr>
            <a:r>
              <a:rPr lang="en-US" sz="2400" dirty="0" smtClean="0"/>
              <a:t>High risk students and staff stay home</a:t>
            </a:r>
          </a:p>
          <a:p>
            <a:pPr eaLnBrk="1" hangingPunct="1">
              <a:defRPr/>
            </a:pPr>
            <a:r>
              <a:rPr lang="en-US" sz="2400" dirty="0" smtClean="0"/>
              <a:t>Quarantine if household members are sick</a:t>
            </a:r>
          </a:p>
          <a:p>
            <a:pPr eaLnBrk="1" hangingPunct="1">
              <a:defRPr/>
            </a:pPr>
            <a:r>
              <a:rPr lang="en-US" sz="2400" dirty="0" smtClean="0"/>
              <a:t>Increase distance between people at school</a:t>
            </a:r>
          </a:p>
          <a:p>
            <a:pPr eaLnBrk="1" hangingPunct="1">
              <a:defRPr/>
            </a:pPr>
            <a:r>
              <a:rPr lang="en-US" sz="2400" dirty="0" smtClean="0"/>
              <a:t>Extend isolation periods - use 7 day period or 24 hours after fever, whichever is longer</a:t>
            </a:r>
          </a:p>
          <a:p>
            <a:pPr eaLnBrk="1" hangingPunct="1">
              <a:defRPr/>
            </a:pPr>
            <a:r>
              <a:rPr lang="en-US" sz="2400" dirty="0" smtClean="0"/>
              <a:t>School dismissal</a:t>
            </a:r>
          </a:p>
          <a:p>
            <a:pPr lvl="1" eaLnBrk="1" hangingPunct="1">
              <a:defRPr/>
            </a:pPr>
            <a:r>
              <a:rPr lang="en-US" sz="2400" dirty="0" smtClean="0"/>
              <a:t>Reactive</a:t>
            </a:r>
          </a:p>
          <a:p>
            <a:pPr lvl="1" eaLnBrk="1" hangingPunct="1">
              <a:defRPr/>
            </a:pPr>
            <a:r>
              <a:rPr lang="en-US" sz="2400" dirty="0" smtClean="0"/>
              <a:t>Preemptive</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Childcare Settings</a:t>
            </a:r>
          </a:p>
        </p:txBody>
      </p:sp>
      <p:sp>
        <p:nvSpPr>
          <p:cNvPr id="3" name="Content Placeholder 2"/>
          <p:cNvSpPr>
            <a:spLocks noGrp="1"/>
          </p:cNvSpPr>
          <p:nvPr>
            <p:ph idx="1"/>
          </p:nvPr>
        </p:nvSpPr>
        <p:spPr/>
        <p:txBody>
          <a:bodyPr/>
          <a:lstStyle/>
          <a:p>
            <a:pPr eaLnBrk="1" hangingPunct="1">
              <a:defRPr/>
            </a:pPr>
            <a:r>
              <a:rPr lang="en-US" dirty="0" smtClean="0"/>
              <a:t>Guidance still under revision</a:t>
            </a:r>
          </a:p>
          <a:p>
            <a:pPr eaLnBrk="1" hangingPunct="1">
              <a:defRPr/>
            </a:pPr>
            <a:r>
              <a:rPr lang="en-US" dirty="0" smtClean="0"/>
              <a:t>Similar to schools</a:t>
            </a:r>
          </a:p>
          <a:p>
            <a:pPr eaLnBrk="1" hangingPunct="1">
              <a:defRPr/>
            </a:pPr>
            <a:r>
              <a:rPr lang="en-US" dirty="0" smtClean="0"/>
              <a:t>For settings with very young children (&lt; 5 years) </a:t>
            </a:r>
          </a:p>
          <a:p>
            <a:pPr lvl="1" eaLnBrk="1" hangingPunct="1">
              <a:defRPr/>
            </a:pPr>
            <a:r>
              <a:rPr lang="en-US" dirty="0" smtClean="0"/>
              <a:t>Consideration the longer exclusion period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294967295"/>
          </p:nvPr>
        </p:nvSpPr>
        <p:spPr>
          <a:xfrm>
            <a:off x="6553200" y="6245225"/>
            <a:ext cx="2289175" cy="476250"/>
          </a:xfrm>
          <a:prstGeom prst="rect">
            <a:avLst/>
          </a:prstGeom>
        </p:spPr>
        <p:txBody>
          <a:bodyPr/>
          <a:lstStyle/>
          <a:p>
            <a:fld id="{ED277B27-441A-4453-AAAE-F5C854BA9362}" type="slidenum">
              <a:rPr lang="en-US"/>
              <a:pPr/>
              <a:t>5</a:t>
            </a:fld>
            <a:endParaRPr lang="en-US"/>
          </a:p>
        </p:txBody>
      </p:sp>
      <p:sp>
        <p:nvSpPr>
          <p:cNvPr id="60418" name="Rectangle 2"/>
          <p:cNvSpPr>
            <a:spLocks noGrp="1" noRot="1" noChangeArrowheads="1"/>
          </p:cNvSpPr>
          <p:nvPr>
            <p:ph type="title"/>
          </p:nvPr>
        </p:nvSpPr>
        <p:spPr>
          <a:xfrm>
            <a:off x="457200" y="228600"/>
            <a:ext cx="8458200" cy="1139825"/>
          </a:xfrm>
        </p:spPr>
        <p:txBody>
          <a:bodyPr/>
          <a:lstStyle/>
          <a:p>
            <a:r>
              <a:rPr lang="en-US" sz="4000" dirty="0"/>
              <a:t>H1N1 (Swine Origin Influenza Virus)</a:t>
            </a:r>
          </a:p>
        </p:txBody>
      </p:sp>
      <p:sp>
        <p:nvSpPr>
          <p:cNvPr id="60419" name="Rectangle 3"/>
          <p:cNvSpPr>
            <a:spLocks noGrp="1" noRot="1" noChangeArrowheads="1"/>
          </p:cNvSpPr>
          <p:nvPr>
            <p:ph type="body" idx="1"/>
          </p:nvPr>
        </p:nvSpPr>
        <p:spPr>
          <a:xfrm>
            <a:off x="152400" y="1371600"/>
            <a:ext cx="8991600" cy="5486400"/>
          </a:xfrm>
        </p:spPr>
        <p:txBody>
          <a:bodyPr/>
          <a:lstStyle/>
          <a:p>
            <a:pPr>
              <a:lnSpc>
                <a:spcPct val="80000"/>
              </a:lnSpc>
            </a:pPr>
            <a:r>
              <a:rPr lang="en-US" sz="2000" dirty="0"/>
              <a:t>33,902 cases in the US (estimate is that there have been 1 million cases in the US) </a:t>
            </a:r>
          </a:p>
          <a:p>
            <a:pPr>
              <a:lnSpc>
                <a:spcPct val="80000"/>
              </a:lnSpc>
            </a:pPr>
            <a:r>
              <a:rPr lang="en-US" sz="2000" dirty="0"/>
              <a:t>3663 hospitalizations (10.8%, 0.36% of estimated cases in the US)</a:t>
            </a:r>
          </a:p>
          <a:p>
            <a:pPr>
              <a:lnSpc>
                <a:spcPct val="80000"/>
              </a:lnSpc>
            </a:pPr>
            <a:r>
              <a:rPr lang="en-US" sz="2000" dirty="0"/>
              <a:t>170 deaths (0.5% of identified cases and 4.6% of those hospitalized, 0.017% of estimated cases in the US)</a:t>
            </a:r>
          </a:p>
          <a:p>
            <a:pPr>
              <a:lnSpc>
                <a:spcPct val="80000"/>
              </a:lnSpc>
            </a:pPr>
            <a:r>
              <a:rPr lang="en-US" sz="2000" dirty="0"/>
              <a:t>Genetically this H1N1 is linked to the 1918-19 strain</a:t>
            </a:r>
          </a:p>
          <a:p>
            <a:pPr>
              <a:lnSpc>
                <a:spcPct val="80000"/>
              </a:lnSpc>
            </a:pPr>
            <a:r>
              <a:rPr lang="en-US" sz="2000" dirty="0"/>
              <a:t>Currently we are seeing almost totally H1N1 circulating</a:t>
            </a:r>
          </a:p>
          <a:p>
            <a:pPr>
              <a:lnSpc>
                <a:spcPct val="80000"/>
              </a:lnSpc>
            </a:pPr>
            <a:r>
              <a:rPr lang="en-US" sz="2000" dirty="0"/>
              <a:t>Majority of the cases are in children and young adults</a:t>
            </a:r>
          </a:p>
          <a:p>
            <a:pPr>
              <a:lnSpc>
                <a:spcPct val="80000"/>
              </a:lnSpc>
            </a:pPr>
            <a:r>
              <a:rPr lang="en-US" sz="2000" dirty="0"/>
              <a:t>Majority of hospitalized patients have underlying conditions (asthma being the most common, others include chronic lung disease, DM, morbid obesity, </a:t>
            </a:r>
            <a:r>
              <a:rPr lang="en-US" sz="2000" dirty="0" err="1"/>
              <a:t>neurocognitive</a:t>
            </a:r>
            <a:r>
              <a:rPr lang="en-US" sz="2000" dirty="0"/>
              <a:t> problems in children and pregnancy).</a:t>
            </a:r>
          </a:p>
          <a:p>
            <a:pPr>
              <a:lnSpc>
                <a:spcPct val="80000"/>
              </a:lnSpc>
            </a:pPr>
            <a:r>
              <a:rPr lang="en-US" sz="2000" dirty="0"/>
              <a:t>There have been over 50 outbreaks in camps</a:t>
            </a:r>
          </a:p>
          <a:p>
            <a:pPr>
              <a:lnSpc>
                <a:spcPct val="80000"/>
              </a:lnSpc>
            </a:pPr>
            <a:r>
              <a:rPr lang="en-US" sz="2000" dirty="0"/>
              <a:t>Southern hemisphere – currently seeing substantial disease from H1N1 that is </a:t>
            </a:r>
            <a:r>
              <a:rPr lang="en-US" sz="2000" dirty="0" err="1"/>
              <a:t>cocirculating</a:t>
            </a:r>
            <a:r>
              <a:rPr lang="en-US" sz="2000" dirty="0"/>
              <a:t> with seasonal influenza.  There has been some strain on the health systems in some situations.</a:t>
            </a:r>
          </a:p>
          <a:p>
            <a:pPr>
              <a:lnSpc>
                <a:spcPct val="80000"/>
              </a:lnSpc>
            </a:pPr>
            <a:r>
              <a:rPr lang="en-US" sz="2000" dirty="0"/>
              <a:t>About 30% of infected individuals are asymptomatic (study from Peru)</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39825"/>
          </a:xfrm>
        </p:spPr>
        <p:txBody>
          <a:bodyPr/>
          <a:lstStyle/>
          <a:p>
            <a:pPr eaLnBrk="1" hangingPunct="1">
              <a:defRPr/>
            </a:pPr>
            <a:r>
              <a:rPr lang="en-US" dirty="0" smtClean="0"/>
              <a:t>Infection Control</a:t>
            </a:r>
            <a:br>
              <a:rPr lang="en-US" dirty="0" smtClean="0"/>
            </a:br>
            <a:r>
              <a:rPr lang="en-US" dirty="0" smtClean="0"/>
              <a:t>Healthcare Facilities</a:t>
            </a:r>
          </a:p>
        </p:txBody>
      </p:sp>
      <p:sp>
        <p:nvSpPr>
          <p:cNvPr id="3" name="Content Placeholder 2"/>
          <p:cNvSpPr>
            <a:spLocks noGrp="1"/>
          </p:cNvSpPr>
          <p:nvPr>
            <p:ph idx="1"/>
          </p:nvPr>
        </p:nvSpPr>
        <p:spPr/>
        <p:txBody>
          <a:bodyPr/>
          <a:lstStyle/>
          <a:p>
            <a:pPr eaLnBrk="1" hangingPunct="1">
              <a:defRPr/>
            </a:pPr>
            <a:r>
              <a:rPr lang="en-US" dirty="0" smtClean="0"/>
              <a:t>CDC still recommending airborne precautions	(N95) with all encounters with patients with ILI</a:t>
            </a:r>
          </a:p>
          <a:p>
            <a:pPr eaLnBrk="1" hangingPunct="1">
              <a:defRPr/>
            </a:pPr>
            <a:r>
              <a:rPr lang="en-US" dirty="0" smtClean="0"/>
              <a:t>HICPAC</a:t>
            </a:r>
          </a:p>
          <a:p>
            <a:pPr lvl="1" eaLnBrk="1" hangingPunct="1">
              <a:defRPr/>
            </a:pPr>
            <a:r>
              <a:rPr lang="en-US" dirty="0" smtClean="0"/>
              <a:t>Has endorsed standard precautions plus droplet precautions</a:t>
            </a:r>
          </a:p>
          <a:p>
            <a:pPr eaLnBrk="1" hangingPunct="1">
              <a:defRPr/>
            </a:pPr>
            <a:r>
              <a:rPr lang="en-US" dirty="0" smtClean="0"/>
              <a:t>WHO – same as HICPAC</a:t>
            </a:r>
          </a:p>
          <a:p>
            <a:pPr eaLnBrk="1" hangingPunct="1">
              <a:defRPr/>
            </a:pPr>
            <a:r>
              <a:rPr lang="en-US" dirty="0" err="1" smtClean="0"/>
              <a:t>NDDoH</a:t>
            </a:r>
            <a:r>
              <a:rPr lang="en-US" dirty="0" smtClean="0"/>
              <a:t> Similar to HICPAC and WHO</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Businesses</a:t>
            </a:r>
          </a:p>
        </p:txBody>
      </p:sp>
      <p:sp>
        <p:nvSpPr>
          <p:cNvPr id="3" name="Content Placeholder 2"/>
          <p:cNvSpPr>
            <a:spLocks noGrp="1"/>
          </p:cNvSpPr>
          <p:nvPr>
            <p:ph idx="1"/>
          </p:nvPr>
        </p:nvSpPr>
        <p:spPr>
          <a:xfrm>
            <a:off x="457200" y="1524000"/>
            <a:ext cx="8229600" cy="4648200"/>
          </a:xfrm>
        </p:spPr>
        <p:txBody>
          <a:bodyPr/>
          <a:lstStyle/>
          <a:p>
            <a:pPr eaLnBrk="1" hangingPunct="1">
              <a:defRPr/>
            </a:pPr>
            <a:r>
              <a:rPr lang="en-US" sz="2400" dirty="0" smtClean="0"/>
              <a:t>Review or develop business continuity plans</a:t>
            </a:r>
          </a:p>
          <a:p>
            <a:pPr eaLnBrk="1" hangingPunct="1">
              <a:defRPr/>
            </a:pPr>
            <a:r>
              <a:rPr lang="en-US" sz="2400" dirty="0" smtClean="0"/>
              <a:t>Provide education for employees</a:t>
            </a:r>
          </a:p>
          <a:p>
            <a:pPr eaLnBrk="1" hangingPunct="1">
              <a:defRPr/>
            </a:pPr>
            <a:r>
              <a:rPr lang="en-US" sz="2400" dirty="0" smtClean="0"/>
              <a:t>Promote vaccination</a:t>
            </a:r>
          </a:p>
          <a:p>
            <a:pPr eaLnBrk="1" hangingPunct="1">
              <a:defRPr/>
            </a:pPr>
            <a:r>
              <a:rPr lang="en-US" sz="2400" dirty="0" smtClean="0"/>
              <a:t>Review leave policies with employees</a:t>
            </a:r>
          </a:p>
          <a:p>
            <a:pPr lvl="1" eaLnBrk="1" hangingPunct="1">
              <a:defRPr/>
            </a:pPr>
            <a:r>
              <a:rPr lang="en-US" sz="2000" dirty="0" smtClean="0"/>
              <a:t>Non-punitive</a:t>
            </a:r>
          </a:p>
          <a:p>
            <a:pPr eaLnBrk="1" hangingPunct="1">
              <a:defRPr/>
            </a:pPr>
            <a:r>
              <a:rPr lang="en-US" sz="2400" dirty="0" smtClean="0"/>
              <a:t>Encourage sick employees to stay home</a:t>
            </a:r>
          </a:p>
          <a:p>
            <a:pPr eaLnBrk="1" hangingPunct="1">
              <a:defRPr/>
            </a:pPr>
            <a:r>
              <a:rPr lang="en-US" sz="2400" dirty="0" smtClean="0"/>
              <a:t>Promote hand hygiene and respiratory etiquette</a:t>
            </a:r>
          </a:p>
          <a:p>
            <a:pPr eaLnBrk="1" hangingPunct="1">
              <a:defRPr/>
            </a:pPr>
            <a:r>
              <a:rPr lang="en-US" sz="2400" dirty="0" smtClean="0"/>
              <a:t>Increase distances between employees and employees and the public</a:t>
            </a:r>
          </a:p>
          <a:p>
            <a:pPr eaLnBrk="1" hangingPunct="1">
              <a:defRPr/>
            </a:pPr>
            <a:r>
              <a:rPr lang="en-US" sz="2400" dirty="0" smtClean="0"/>
              <a:t>Implement telecommuting and staggered shifts if possible</a:t>
            </a:r>
          </a:p>
          <a:p>
            <a:pPr eaLnBrk="1" hangingPunct="1">
              <a:defRPr/>
            </a:pPr>
            <a:endParaRPr lang="en-US" sz="2400" dirty="0" smtClean="0"/>
          </a:p>
          <a:p>
            <a:pPr eaLnBrk="1" hangingPunct="1">
              <a:defRPr/>
            </a:pPr>
            <a:endParaRPr lang="en-US" sz="2400" dirty="0" smtClean="0"/>
          </a:p>
          <a:p>
            <a:pPr eaLnBrk="1" hangingPunct="1">
              <a:defRPr/>
            </a:pPr>
            <a:endParaRPr lang="en-US" dirty="0" smtClean="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General Public</a:t>
            </a:r>
          </a:p>
        </p:txBody>
      </p:sp>
      <p:sp>
        <p:nvSpPr>
          <p:cNvPr id="3" name="Content Placeholder 2"/>
          <p:cNvSpPr>
            <a:spLocks noGrp="1"/>
          </p:cNvSpPr>
          <p:nvPr>
            <p:ph idx="1"/>
          </p:nvPr>
        </p:nvSpPr>
        <p:spPr/>
        <p:txBody>
          <a:bodyPr/>
          <a:lstStyle/>
          <a:p>
            <a:pPr eaLnBrk="1" hangingPunct="1">
              <a:defRPr/>
            </a:pPr>
            <a:r>
              <a:rPr lang="en-US" sz="2400" dirty="0" smtClean="0"/>
              <a:t>Hand hygiene and respiratory etiquette</a:t>
            </a:r>
          </a:p>
          <a:p>
            <a:pPr eaLnBrk="1" hangingPunct="1">
              <a:defRPr/>
            </a:pPr>
            <a:r>
              <a:rPr lang="en-US" sz="2400" dirty="0" smtClean="0"/>
              <a:t>Avoiding large public gatherings</a:t>
            </a:r>
          </a:p>
          <a:p>
            <a:pPr eaLnBrk="1" hangingPunct="1">
              <a:defRPr/>
            </a:pPr>
            <a:r>
              <a:rPr lang="en-US" sz="2400" dirty="0" smtClean="0"/>
              <a:t>Stay home while ill with a fever</a:t>
            </a:r>
          </a:p>
          <a:p>
            <a:pPr eaLnBrk="1" hangingPunct="1">
              <a:defRPr/>
            </a:pPr>
            <a:r>
              <a:rPr lang="en-US" sz="2400" dirty="0" smtClean="0"/>
              <a:t>Seek medical care or treatment if indicated</a:t>
            </a:r>
          </a:p>
          <a:p>
            <a:pPr lvl="1" eaLnBrk="1" hangingPunct="1">
              <a:defRPr/>
            </a:pPr>
            <a:r>
              <a:rPr lang="en-US" sz="2400" dirty="0" smtClean="0"/>
              <a:t>High risk group</a:t>
            </a:r>
          </a:p>
          <a:p>
            <a:pPr lvl="1" eaLnBrk="1" hangingPunct="1">
              <a:defRPr/>
            </a:pPr>
            <a:r>
              <a:rPr lang="en-US" sz="2400" dirty="0" smtClean="0"/>
              <a:t>Signs of more severe illness</a:t>
            </a:r>
          </a:p>
          <a:p>
            <a:pPr eaLnBrk="1" hangingPunct="1">
              <a:defRPr/>
            </a:pPr>
            <a:r>
              <a:rPr lang="en-US" sz="2400" dirty="0" smtClean="0"/>
              <a:t>Prepare to be at home for 7-10 days</a:t>
            </a:r>
          </a:p>
          <a:p>
            <a:pPr eaLnBrk="1" hangingPunct="1">
              <a:defRPr/>
            </a:pPr>
            <a:r>
              <a:rPr lang="en-US" sz="2400" dirty="0" smtClean="0"/>
              <a:t>How to care for ill family members</a:t>
            </a:r>
          </a:p>
          <a:p>
            <a:pPr eaLnBrk="1" hangingPunct="1">
              <a:defRPr/>
            </a:pPr>
            <a:r>
              <a:rPr lang="en-US" sz="2400" dirty="0" smtClean="0"/>
              <a:t>Infection control in the home</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Homecare</a:t>
            </a:r>
          </a:p>
        </p:txBody>
      </p:sp>
      <p:sp>
        <p:nvSpPr>
          <p:cNvPr id="3" name="Content Placeholder 2"/>
          <p:cNvSpPr>
            <a:spLocks noGrp="1"/>
          </p:cNvSpPr>
          <p:nvPr>
            <p:ph idx="1"/>
          </p:nvPr>
        </p:nvSpPr>
        <p:spPr/>
        <p:txBody>
          <a:bodyPr/>
          <a:lstStyle/>
          <a:p>
            <a:pPr eaLnBrk="1" hangingPunct="1">
              <a:defRPr/>
            </a:pPr>
            <a:r>
              <a:rPr lang="en-US" sz="2400" dirty="0" smtClean="0"/>
              <a:t>Infection control</a:t>
            </a:r>
          </a:p>
          <a:p>
            <a:pPr eaLnBrk="1" hangingPunct="1">
              <a:defRPr/>
            </a:pPr>
            <a:r>
              <a:rPr lang="en-US" sz="2400" dirty="0" smtClean="0"/>
              <a:t>Drink plenty of clear fluids</a:t>
            </a:r>
          </a:p>
          <a:p>
            <a:pPr eaLnBrk="1" hangingPunct="1">
              <a:defRPr/>
            </a:pPr>
            <a:r>
              <a:rPr lang="en-US" sz="2400" dirty="0" smtClean="0"/>
              <a:t>OTC medications (no aspirin)</a:t>
            </a:r>
          </a:p>
          <a:p>
            <a:pPr eaLnBrk="1" hangingPunct="1">
              <a:defRPr/>
            </a:pPr>
            <a:r>
              <a:rPr lang="en-US" sz="2400" dirty="0" smtClean="0"/>
              <a:t>Monitor fever and other symptoms</a:t>
            </a:r>
          </a:p>
          <a:p>
            <a:pPr eaLnBrk="1" hangingPunct="1">
              <a:defRPr/>
            </a:pPr>
            <a:r>
              <a:rPr lang="en-US" sz="2400" dirty="0" smtClean="0"/>
              <a:t>When to seek medical care</a:t>
            </a:r>
          </a:p>
          <a:p>
            <a:pPr lvl="1" eaLnBrk="1" hangingPunct="1">
              <a:defRPr/>
            </a:pPr>
            <a:r>
              <a:rPr lang="en-US" sz="2000" dirty="0" smtClean="0"/>
              <a:t>Difficulty breathing or chest pain</a:t>
            </a:r>
          </a:p>
          <a:p>
            <a:pPr lvl="1" eaLnBrk="1" hangingPunct="1">
              <a:defRPr/>
            </a:pPr>
            <a:r>
              <a:rPr lang="en-US" sz="2000" dirty="0" smtClean="0"/>
              <a:t>Purple or blue color in lips</a:t>
            </a:r>
          </a:p>
          <a:p>
            <a:pPr lvl="1" eaLnBrk="1" hangingPunct="1">
              <a:defRPr/>
            </a:pPr>
            <a:r>
              <a:rPr lang="en-US" sz="2000" dirty="0" smtClean="0"/>
              <a:t>Severe vomiting </a:t>
            </a:r>
          </a:p>
          <a:p>
            <a:pPr lvl="1" eaLnBrk="1" hangingPunct="1">
              <a:defRPr/>
            </a:pPr>
            <a:r>
              <a:rPr lang="en-US" sz="2000" dirty="0" smtClean="0"/>
              <a:t>Signs of dehydration (dizzy, low urine output, no tears, loss of elasticity in skin)</a:t>
            </a:r>
          </a:p>
          <a:p>
            <a:pPr lvl="1" eaLnBrk="1" hangingPunct="1">
              <a:defRPr/>
            </a:pPr>
            <a:r>
              <a:rPr lang="en-US" sz="2000" dirty="0" smtClean="0"/>
              <a:t>Less responsive than usual or confusion</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Infection Control in the Home</a:t>
            </a:r>
          </a:p>
        </p:txBody>
      </p:sp>
      <p:sp>
        <p:nvSpPr>
          <p:cNvPr id="3" name="Content Placeholder 2"/>
          <p:cNvSpPr>
            <a:spLocks noGrp="1"/>
          </p:cNvSpPr>
          <p:nvPr>
            <p:ph idx="1"/>
          </p:nvPr>
        </p:nvSpPr>
        <p:spPr/>
        <p:txBody>
          <a:bodyPr/>
          <a:lstStyle/>
          <a:p>
            <a:pPr eaLnBrk="1" hangingPunct="1">
              <a:defRPr/>
            </a:pPr>
            <a:r>
              <a:rPr lang="en-US" sz="2400" dirty="0" smtClean="0"/>
              <a:t>Place ill person in a private room try to designate one bathroom for ill person</a:t>
            </a:r>
          </a:p>
          <a:p>
            <a:pPr eaLnBrk="1" hangingPunct="1">
              <a:defRPr/>
            </a:pPr>
            <a:r>
              <a:rPr lang="en-US" sz="2400" dirty="0" smtClean="0"/>
              <a:t>Have ill person wear a surgical mask</a:t>
            </a:r>
          </a:p>
          <a:p>
            <a:pPr eaLnBrk="1" hangingPunct="1">
              <a:defRPr/>
            </a:pPr>
            <a:r>
              <a:rPr lang="en-US" sz="2400" dirty="0" smtClean="0"/>
              <a:t>No visitors</a:t>
            </a:r>
          </a:p>
          <a:p>
            <a:pPr eaLnBrk="1" hangingPunct="1">
              <a:defRPr/>
            </a:pPr>
            <a:r>
              <a:rPr lang="en-US" sz="2400" dirty="0" smtClean="0"/>
              <a:t>One non-pregnant person should provide care</a:t>
            </a:r>
          </a:p>
          <a:p>
            <a:pPr eaLnBrk="1" hangingPunct="1">
              <a:defRPr/>
            </a:pPr>
            <a:r>
              <a:rPr lang="en-US" sz="2400" dirty="0" smtClean="0"/>
              <a:t>Caregiver should consider wearing mask</a:t>
            </a:r>
          </a:p>
          <a:p>
            <a:pPr eaLnBrk="1" hangingPunct="1">
              <a:defRPr/>
            </a:pPr>
            <a:r>
              <a:rPr lang="en-US" sz="2400" dirty="0" smtClean="0"/>
              <a:t>Caregiver should consider N95 if assisting with respiratory treatment</a:t>
            </a:r>
          </a:p>
          <a:p>
            <a:pPr eaLnBrk="1" hangingPunct="1">
              <a:defRPr/>
            </a:pPr>
            <a:r>
              <a:rPr lang="en-US" sz="2400" dirty="0" smtClean="0"/>
              <a:t>Hand hygiene and respiratory etiquette for household</a:t>
            </a:r>
          </a:p>
          <a:p>
            <a:pPr eaLnBrk="1" hangingPunct="1">
              <a:defRPr/>
            </a:pPr>
            <a:r>
              <a:rPr lang="en-US" sz="2400" dirty="0" smtClean="0"/>
              <a:t>Use paper towels to dry hands</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defRPr/>
            </a:pPr>
            <a:r>
              <a:rPr lang="en-US" smtClean="0">
                <a:latin typeface="AdLib BT" pitchFamily="82" charset="0"/>
              </a:rPr>
              <a:t>Public Education</a:t>
            </a:r>
          </a:p>
        </p:txBody>
      </p:sp>
      <p:pic>
        <p:nvPicPr>
          <p:cNvPr id="41989" name="Picture 5"/>
          <p:cNvPicPr>
            <a:picLocks noChangeAspect="1" noChangeArrowheads="1"/>
          </p:cNvPicPr>
          <p:nvPr/>
        </p:nvPicPr>
        <p:blipFill>
          <a:blip r:embed="rId3" cstate="print"/>
          <a:srcRect/>
          <a:stretch>
            <a:fillRect/>
          </a:stretch>
        </p:blipFill>
        <p:spPr bwMode="auto">
          <a:xfrm>
            <a:off x="1214438" y="1447800"/>
            <a:ext cx="2114550" cy="2743200"/>
          </a:xfrm>
          <a:prstGeom prst="rect">
            <a:avLst/>
          </a:prstGeom>
          <a:noFill/>
          <a:ln w="9525">
            <a:noFill/>
            <a:miter lim="800000"/>
            <a:headEnd/>
            <a:tailEnd/>
          </a:ln>
        </p:spPr>
      </p:pic>
      <p:pic>
        <p:nvPicPr>
          <p:cNvPr id="41990" name="Picture 6"/>
          <p:cNvPicPr>
            <a:picLocks noChangeAspect="1" noChangeArrowheads="1"/>
          </p:cNvPicPr>
          <p:nvPr/>
        </p:nvPicPr>
        <p:blipFill>
          <a:blip r:embed="rId4" cstate="print"/>
          <a:srcRect/>
          <a:stretch>
            <a:fillRect/>
          </a:stretch>
        </p:blipFill>
        <p:spPr bwMode="auto">
          <a:xfrm>
            <a:off x="2720975" y="1905000"/>
            <a:ext cx="2043113" cy="2667000"/>
          </a:xfrm>
          <a:prstGeom prst="rect">
            <a:avLst/>
          </a:prstGeom>
          <a:noFill/>
          <a:ln w="9525">
            <a:noFill/>
            <a:miter lim="800000"/>
            <a:headEnd/>
            <a:tailEnd/>
          </a:ln>
        </p:spPr>
      </p:pic>
      <p:pic>
        <p:nvPicPr>
          <p:cNvPr id="41991" name="Picture 7"/>
          <p:cNvPicPr>
            <a:picLocks noChangeAspect="1" noChangeArrowheads="1"/>
          </p:cNvPicPr>
          <p:nvPr/>
        </p:nvPicPr>
        <p:blipFill>
          <a:blip r:embed="rId5" cstate="print"/>
          <a:srcRect/>
          <a:stretch>
            <a:fillRect/>
          </a:stretch>
        </p:blipFill>
        <p:spPr bwMode="auto">
          <a:xfrm>
            <a:off x="2971800" y="4114800"/>
            <a:ext cx="2886075" cy="1787525"/>
          </a:xfrm>
          <a:prstGeom prst="rect">
            <a:avLst/>
          </a:prstGeom>
          <a:noFill/>
          <a:ln w="9525">
            <a:noFill/>
            <a:miter lim="800000"/>
            <a:headEnd/>
            <a:tailEnd/>
          </a:ln>
        </p:spPr>
      </p:pic>
      <p:pic>
        <p:nvPicPr>
          <p:cNvPr id="41992" name="Picture 8"/>
          <p:cNvPicPr>
            <a:picLocks noChangeAspect="1" noChangeArrowheads="1"/>
          </p:cNvPicPr>
          <p:nvPr/>
        </p:nvPicPr>
        <p:blipFill>
          <a:blip r:embed="rId6" cstate="print"/>
          <a:srcRect/>
          <a:stretch>
            <a:fillRect/>
          </a:stretch>
        </p:blipFill>
        <p:spPr bwMode="auto">
          <a:xfrm>
            <a:off x="1600200" y="2590800"/>
            <a:ext cx="752475" cy="3609975"/>
          </a:xfrm>
          <a:prstGeom prst="rect">
            <a:avLst/>
          </a:prstGeom>
          <a:noFill/>
          <a:ln w="9525">
            <a:noFill/>
            <a:miter lim="800000"/>
            <a:headEnd/>
            <a:tailEnd/>
          </a:ln>
        </p:spPr>
      </p:pic>
      <p:pic>
        <p:nvPicPr>
          <p:cNvPr id="41993" name="Picture 9"/>
          <p:cNvPicPr>
            <a:picLocks noChangeAspect="1" noChangeArrowheads="1"/>
          </p:cNvPicPr>
          <p:nvPr/>
        </p:nvPicPr>
        <p:blipFill>
          <a:blip r:embed="rId7" cstate="print"/>
          <a:srcRect/>
          <a:stretch>
            <a:fillRect/>
          </a:stretch>
        </p:blipFill>
        <p:spPr bwMode="auto">
          <a:xfrm>
            <a:off x="6099175" y="1295400"/>
            <a:ext cx="2319338" cy="3810000"/>
          </a:xfrm>
          <a:prstGeom prst="rect">
            <a:avLst/>
          </a:prstGeom>
          <a:noFill/>
          <a:ln w="9525">
            <a:noFill/>
            <a:miter lim="800000"/>
            <a:headEnd/>
            <a:tailEnd/>
          </a:ln>
        </p:spPr>
      </p:pic>
      <p:pic>
        <p:nvPicPr>
          <p:cNvPr id="41994" name="Picture 10" descr="fluBrochure"/>
          <p:cNvPicPr>
            <a:picLocks noChangeAspect="1" noChangeArrowheads="1"/>
          </p:cNvPicPr>
          <p:nvPr/>
        </p:nvPicPr>
        <p:blipFill>
          <a:blip r:embed="rId8" cstate="print"/>
          <a:srcRect l="8870"/>
          <a:stretch>
            <a:fillRect/>
          </a:stretch>
        </p:blipFill>
        <p:spPr bwMode="auto">
          <a:xfrm>
            <a:off x="6629400" y="4419600"/>
            <a:ext cx="752475" cy="1752600"/>
          </a:xfrm>
          <a:prstGeom prst="rect">
            <a:avLst/>
          </a:prstGeom>
          <a:noFill/>
          <a:ln w="9525">
            <a:solidFill>
              <a:srgbClr val="000000"/>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989"/>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1000"/>
                                  </p:stCondLst>
                                  <p:childTnLst>
                                    <p:set>
                                      <p:cBhvr>
                                        <p:cTn id="9" dur="1" fill="hold">
                                          <p:stCondLst>
                                            <p:cond delay="0"/>
                                          </p:stCondLst>
                                        </p:cTn>
                                        <p:tgtEl>
                                          <p:spTgt spid="41990"/>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nodeType="afterEffect">
                                  <p:stCondLst>
                                    <p:cond delay="1000"/>
                                  </p:stCondLst>
                                  <p:childTnLst>
                                    <p:set>
                                      <p:cBhvr>
                                        <p:cTn id="12" dur="1" fill="hold">
                                          <p:stCondLst>
                                            <p:cond delay="0"/>
                                          </p:stCondLst>
                                        </p:cTn>
                                        <p:tgtEl>
                                          <p:spTgt spid="4199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1993"/>
                                        </p:tgtEl>
                                        <p:attrNameLst>
                                          <p:attrName>style.visibility</p:attrName>
                                        </p:attrNameLst>
                                      </p:cBhvr>
                                      <p:to>
                                        <p:strVal val="visible"/>
                                      </p:to>
                                    </p:set>
                                    <p:anim calcmode="lin" valueType="num">
                                      <p:cBhvr additive="base">
                                        <p:cTn id="17" dur="500" fill="hold"/>
                                        <p:tgtEl>
                                          <p:spTgt spid="41993"/>
                                        </p:tgtEl>
                                        <p:attrNameLst>
                                          <p:attrName>ppt_x</p:attrName>
                                        </p:attrNameLst>
                                      </p:cBhvr>
                                      <p:tavLst>
                                        <p:tav tm="0">
                                          <p:val>
                                            <p:strVal val="#ppt_x"/>
                                          </p:val>
                                        </p:tav>
                                        <p:tav tm="100000">
                                          <p:val>
                                            <p:strVal val="#ppt_x"/>
                                          </p:val>
                                        </p:tav>
                                      </p:tavLst>
                                    </p:anim>
                                    <p:anim calcmode="lin" valueType="num">
                                      <p:cBhvr additive="base">
                                        <p:cTn id="18" dur="500" fill="hold"/>
                                        <p:tgtEl>
                                          <p:spTgt spid="41993"/>
                                        </p:tgtEl>
                                        <p:attrNameLst>
                                          <p:attrName>ppt_y</p:attrName>
                                        </p:attrNameLst>
                                      </p:cBhvr>
                                      <p:tavLst>
                                        <p:tav tm="0">
                                          <p:val>
                                            <p:strVal val="1+#ppt_h/2"/>
                                          </p:val>
                                        </p:tav>
                                        <p:tav tm="100000">
                                          <p:val>
                                            <p:strVal val="#ppt_y"/>
                                          </p:val>
                                        </p:tav>
                                      </p:tavLst>
                                    </p:anim>
                                  </p:childTnLst>
                                </p:cTn>
                              </p:par>
                            </p:childTnLst>
                          </p:cTn>
                        </p:par>
                        <p:par>
                          <p:cTn id="19" fill="hold">
                            <p:stCondLst>
                              <p:cond delay="500"/>
                            </p:stCondLst>
                            <p:childTnLst>
                              <p:par>
                                <p:cTn id="20" presetID="2" presetClass="entr" presetSubtype="4" fill="hold" nodeType="afterEffect">
                                  <p:stCondLst>
                                    <p:cond delay="500"/>
                                  </p:stCondLst>
                                  <p:childTnLst>
                                    <p:set>
                                      <p:cBhvr>
                                        <p:cTn id="21" dur="1" fill="hold">
                                          <p:stCondLst>
                                            <p:cond delay="0"/>
                                          </p:stCondLst>
                                        </p:cTn>
                                        <p:tgtEl>
                                          <p:spTgt spid="41994"/>
                                        </p:tgtEl>
                                        <p:attrNameLst>
                                          <p:attrName>style.visibility</p:attrName>
                                        </p:attrNameLst>
                                      </p:cBhvr>
                                      <p:to>
                                        <p:strVal val="visible"/>
                                      </p:to>
                                    </p:set>
                                    <p:anim calcmode="lin" valueType="num">
                                      <p:cBhvr additive="base">
                                        <p:cTn id="22" dur="500" fill="hold"/>
                                        <p:tgtEl>
                                          <p:spTgt spid="41994"/>
                                        </p:tgtEl>
                                        <p:attrNameLst>
                                          <p:attrName>ppt_x</p:attrName>
                                        </p:attrNameLst>
                                      </p:cBhvr>
                                      <p:tavLst>
                                        <p:tav tm="0">
                                          <p:val>
                                            <p:strVal val="#ppt_x"/>
                                          </p:val>
                                        </p:tav>
                                        <p:tav tm="100000">
                                          <p:val>
                                            <p:strVal val="#ppt_x"/>
                                          </p:val>
                                        </p:tav>
                                      </p:tavLst>
                                    </p:anim>
                                    <p:anim calcmode="lin" valueType="num">
                                      <p:cBhvr additive="base">
                                        <p:cTn id="23" dur="500" fill="hold"/>
                                        <p:tgtEl>
                                          <p:spTgt spid="41994"/>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 presetClass="entr" presetSubtype="32" fill="hold" nodeType="clickEffect">
                                  <p:stCondLst>
                                    <p:cond delay="0"/>
                                  </p:stCondLst>
                                  <p:childTnLst>
                                    <p:set>
                                      <p:cBhvr>
                                        <p:cTn id="27" dur="1" fill="hold">
                                          <p:stCondLst>
                                            <p:cond delay="0"/>
                                          </p:stCondLst>
                                        </p:cTn>
                                        <p:tgtEl>
                                          <p:spTgt spid="41992"/>
                                        </p:tgtEl>
                                        <p:attrNameLst>
                                          <p:attrName>style.visibility</p:attrName>
                                        </p:attrNameLst>
                                      </p:cBhvr>
                                      <p:to>
                                        <p:strVal val="visible"/>
                                      </p:to>
                                    </p:set>
                                    <p:animEffect transition="in" filter="box(out)">
                                      <p:cBhvr>
                                        <p:cTn id="28" dur="500"/>
                                        <p:tgtEl>
                                          <p:spTgt spid="419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5" name="Rectangle 5"/>
          <p:cNvSpPr>
            <a:spLocks noGrp="1" noChangeArrowheads="1"/>
          </p:cNvSpPr>
          <p:nvPr>
            <p:ph type="ctrTitle" sz="quarter"/>
          </p:nvPr>
        </p:nvSpPr>
        <p:spPr/>
        <p:txBody>
          <a:bodyPr/>
          <a:lstStyle/>
          <a:p>
            <a:pPr eaLnBrk="1" hangingPunct="1">
              <a:defRPr/>
            </a:pPr>
            <a:r>
              <a:rPr lang="en-US" dirty="0" smtClean="0"/>
              <a:t>Break</a:t>
            </a:r>
          </a:p>
        </p:txBody>
      </p:sp>
      <p:sp>
        <p:nvSpPr>
          <p:cNvPr id="87044" name="Rectangle 4"/>
          <p:cNvSpPr>
            <a:spLocks noGrp="1" noChangeArrowheads="1"/>
          </p:cNvSpPr>
          <p:nvPr>
            <p:ph type="subTitle" sz="quarter" idx="1"/>
          </p:nvPr>
        </p:nvSpPr>
        <p:spPr/>
        <p:txBody>
          <a:bodyPr/>
          <a:lstStyle/>
          <a:p>
            <a:pPr eaLnBrk="1" hangingPunct="1">
              <a:defRPr/>
            </a:pPr>
            <a:endParaRPr lang="en-US" dirty="0" smtClean="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2" name="Rectangle 4"/>
          <p:cNvSpPr>
            <a:spLocks noGrp="1" noChangeArrowheads="1"/>
          </p:cNvSpPr>
          <p:nvPr>
            <p:ph type="ctrTitle"/>
          </p:nvPr>
        </p:nvSpPr>
        <p:spPr>
          <a:xfrm>
            <a:off x="762000" y="1752600"/>
            <a:ext cx="7772400" cy="1736725"/>
          </a:xfrm>
        </p:spPr>
        <p:txBody>
          <a:bodyPr/>
          <a:lstStyle/>
          <a:p>
            <a:r>
              <a:rPr lang="en-US" dirty="0" smtClean="0"/>
              <a:t>Surveillance and Reporting</a:t>
            </a:r>
            <a:endParaRPr lang="en-US" dirty="0"/>
          </a:p>
        </p:txBody>
      </p:sp>
      <p:sp>
        <p:nvSpPr>
          <p:cNvPr id="83973" name="Rectangle 5"/>
          <p:cNvSpPr>
            <a:spLocks noGrp="1" noChangeArrowheads="1"/>
          </p:cNvSpPr>
          <p:nvPr>
            <p:ph type="subTitle" idx="1"/>
          </p:nvPr>
        </p:nvSpPr>
        <p:spPr/>
        <p:txBody>
          <a:bodyPr/>
          <a:lstStyle/>
          <a:p>
            <a:r>
              <a:rPr lang="en-US" dirty="0" smtClean="0"/>
              <a:t>Kirby Kruger, State Epidemiologist, Division Director</a:t>
            </a:r>
          </a:p>
          <a:p>
            <a:r>
              <a:rPr lang="en-US" dirty="0" smtClean="0"/>
              <a:t>of Disease Control</a:t>
            </a:r>
            <a:endParaRPr lang="en-US"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4" name="Rectangle 4"/>
          <p:cNvSpPr>
            <a:spLocks noGrp="1" noChangeArrowheads="1"/>
          </p:cNvSpPr>
          <p:nvPr>
            <p:ph type="body" idx="1"/>
          </p:nvPr>
        </p:nvSpPr>
        <p:spPr>
          <a:xfrm>
            <a:off x="457200" y="1828800"/>
            <a:ext cx="8229600" cy="4267200"/>
          </a:xfrm>
        </p:spPr>
        <p:txBody>
          <a:bodyPr/>
          <a:lstStyle/>
          <a:p>
            <a:pPr eaLnBrk="1" hangingPunct="1">
              <a:defRPr/>
            </a:pPr>
            <a:r>
              <a:rPr lang="en-US" smtClean="0"/>
              <a:t>Laboratory Surveillance</a:t>
            </a:r>
          </a:p>
          <a:p>
            <a:pPr eaLnBrk="1" hangingPunct="1">
              <a:defRPr/>
            </a:pPr>
            <a:r>
              <a:rPr lang="en-US" smtClean="0"/>
              <a:t>Sentinel Physicians</a:t>
            </a:r>
          </a:p>
          <a:p>
            <a:pPr eaLnBrk="1" hangingPunct="1">
              <a:defRPr/>
            </a:pPr>
            <a:r>
              <a:rPr lang="en-US" smtClean="0"/>
              <a:t>Syndromic Surveillance</a:t>
            </a:r>
          </a:p>
          <a:p>
            <a:pPr eaLnBrk="1" hangingPunct="1">
              <a:defRPr/>
            </a:pPr>
            <a:r>
              <a:rPr lang="en-US" smtClean="0"/>
              <a:t>Follow-up of random sample of children under the age of 18</a:t>
            </a:r>
          </a:p>
          <a:p>
            <a:pPr eaLnBrk="1" hangingPunct="1">
              <a:defRPr/>
            </a:pPr>
            <a:r>
              <a:rPr lang="en-US" smtClean="0"/>
              <a:t>School absenteeism reports</a:t>
            </a:r>
          </a:p>
          <a:p>
            <a:pPr eaLnBrk="1" hangingPunct="1">
              <a:defRPr/>
            </a:pPr>
            <a:r>
              <a:rPr lang="en-US" smtClean="0"/>
              <a:t>Outbreak Support</a:t>
            </a:r>
          </a:p>
          <a:p>
            <a:pPr eaLnBrk="1" hangingPunct="1">
              <a:defRPr/>
            </a:pPr>
            <a:endParaRPr lang="en-US" smtClean="0"/>
          </a:p>
        </p:txBody>
      </p:sp>
      <p:sp>
        <p:nvSpPr>
          <p:cNvPr id="87045" name="Rectangle 5"/>
          <p:cNvSpPr>
            <a:spLocks noGrp="1" noChangeArrowheads="1"/>
          </p:cNvSpPr>
          <p:nvPr>
            <p:ph type="title"/>
          </p:nvPr>
        </p:nvSpPr>
        <p:spPr/>
        <p:txBody>
          <a:bodyPr/>
          <a:lstStyle/>
          <a:p>
            <a:pPr eaLnBrk="1" hangingPunct="1">
              <a:defRPr/>
            </a:pPr>
            <a:r>
              <a:rPr lang="en-US" smtClean="0"/>
              <a:t>Surveillance</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3"/>
          <p:cNvSpPr>
            <a:spLocks noGrp="1" noChangeArrowheads="1"/>
          </p:cNvSpPr>
          <p:nvPr>
            <p:ph type="body" idx="1"/>
          </p:nvPr>
        </p:nvSpPr>
        <p:spPr>
          <a:xfrm>
            <a:off x="457200" y="1447800"/>
            <a:ext cx="8229600" cy="4267200"/>
          </a:xfrm>
        </p:spPr>
        <p:txBody>
          <a:bodyPr/>
          <a:lstStyle/>
          <a:p>
            <a:pPr eaLnBrk="1" hangingPunct="1">
              <a:lnSpc>
                <a:spcPct val="90000"/>
              </a:lnSpc>
              <a:defRPr/>
            </a:pPr>
            <a:r>
              <a:rPr lang="en-US" dirty="0" smtClean="0"/>
              <a:t>Laboratory Surveillance</a:t>
            </a:r>
          </a:p>
          <a:p>
            <a:pPr lvl="1" eaLnBrk="1" hangingPunct="1">
              <a:lnSpc>
                <a:spcPct val="90000"/>
              </a:lnSpc>
              <a:defRPr/>
            </a:pPr>
            <a:r>
              <a:rPr lang="en-US" dirty="0" smtClean="0"/>
              <a:t>Increase number of laboratories reporting</a:t>
            </a:r>
          </a:p>
          <a:p>
            <a:pPr eaLnBrk="1" hangingPunct="1">
              <a:lnSpc>
                <a:spcPct val="90000"/>
              </a:lnSpc>
              <a:defRPr/>
            </a:pPr>
            <a:r>
              <a:rPr lang="en-US" dirty="0" smtClean="0"/>
              <a:t>Sentinel Physicians</a:t>
            </a:r>
          </a:p>
          <a:p>
            <a:pPr lvl="1" eaLnBrk="1" hangingPunct="1">
              <a:lnSpc>
                <a:spcPct val="90000"/>
              </a:lnSpc>
              <a:defRPr/>
            </a:pPr>
            <a:r>
              <a:rPr lang="en-US" dirty="0" smtClean="0"/>
              <a:t>Increase the number of sentinel physicians</a:t>
            </a:r>
          </a:p>
          <a:p>
            <a:pPr eaLnBrk="1" hangingPunct="1">
              <a:lnSpc>
                <a:spcPct val="90000"/>
              </a:lnSpc>
              <a:defRPr/>
            </a:pPr>
            <a:r>
              <a:rPr lang="en-US" dirty="0" err="1" smtClean="0"/>
              <a:t>Syndromic</a:t>
            </a:r>
            <a:r>
              <a:rPr lang="en-US" dirty="0" smtClean="0"/>
              <a:t> Surveillance</a:t>
            </a:r>
          </a:p>
          <a:p>
            <a:pPr lvl="1" eaLnBrk="1" hangingPunct="1">
              <a:lnSpc>
                <a:spcPct val="90000"/>
              </a:lnSpc>
              <a:defRPr/>
            </a:pPr>
            <a:r>
              <a:rPr lang="en-US" dirty="0" smtClean="0"/>
              <a:t>Monitor ER visits more closely</a:t>
            </a:r>
          </a:p>
          <a:p>
            <a:pPr eaLnBrk="1" hangingPunct="1">
              <a:lnSpc>
                <a:spcPct val="90000"/>
              </a:lnSpc>
              <a:defRPr/>
            </a:pPr>
            <a:r>
              <a:rPr lang="en-US" dirty="0" smtClean="0"/>
              <a:t>Follow-up of all children under the age of 25</a:t>
            </a:r>
          </a:p>
          <a:p>
            <a:pPr lvl="1" eaLnBrk="1" hangingPunct="1">
              <a:lnSpc>
                <a:spcPct val="90000"/>
              </a:lnSpc>
              <a:defRPr/>
            </a:pPr>
            <a:r>
              <a:rPr lang="en-US" dirty="0" smtClean="0"/>
              <a:t>Mail-out survey forms to all reported cases</a:t>
            </a:r>
          </a:p>
        </p:txBody>
      </p:sp>
      <p:sp>
        <p:nvSpPr>
          <p:cNvPr id="49156" name="Rectangle 4"/>
          <p:cNvSpPr>
            <a:spLocks noGrp="1" noChangeArrowheads="1"/>
          </p:cNvSpPr>
          <p:nvPr>
            <p:ph type="title"/>
          </p:nvPr>
        </p:nvSpPr>
        <p:spPr/>
        <p:txBody>
          <a:bodyPr/>
          <a:lstStyle/>
          <a:p>
            <a:pPr eaLnBrk="1" hangingPunct="1">
              <a:defRPr/>
            </a:pPr>
            <a:r>
              <a:rPr lang="en-US" smtClean="0"/>
              <a:t>Surveillance</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4294967295"/>
          </p:nvPr>
        </p:nvSpPr>
        <p:spPr>
          <a:xfrm>
            <a:off x="6553200" y="6245225"/>
            <a:ext cx="2289175" cy="476250"/>
          </a:xfrm>
          <a:prstGeom prst="rect">
            <a:avLst/>
          </a:prstGeom>
        </p:spPr>
        <p:txBody>
          <a:bodyPr/>
          <a:lstStyle/>
          <a:p>
            <a:endParaRPr lang="en-US" dirty="0"/>
          </a:p>
        </p:txBody>
      </p:sp>
      <p:sp>
        <p:nvSpPr>
          <p:cNvPr id="65538" name="Rectangle 2"/>
          <p:cNvSpPr>
            <a:spLocks noGrp="1" noRot="1" noChangeArrowheads="1"/>
          </p:cNvSpPr>
          <p:nvPr>
            <p:ph type="title"/>
          </p:nvPr>
        </p:nvSpPr>
        <p:spPr/>
        <p:txBody>
          <a:bodyPr/>
          <a:lstStyle/>
          <a:p>
            <a:r>
              <a:rPr lang="en-US"/>
              <a:t>H1N1 in Pregnancy</a:t>
            </a:r>
          </a:p>
        </p:txBody>
      </p:sp>
      <p:sp>
        <p:nvSpPr>
          <p:cNvPr id="65539" name="Rectangle 3"/>
          <p:cNvSpPr>
            <a:spLocks noGrp="1" noRot="1" noChangeArrowheads="1"/>
          </p:cNvSpPr>
          <p:nvPr>
            <p:ph type="body" idx="1"/>
          </p:nvPr>
        </p:nvSpPr>
        <p:spPr>
          <a:xfrm>
            <a:off x="304800" y="1295400"/>
            <a:ext cx="8540750" cy="4498975"/>
          </a:xfrm>
        </p:spPr>
        <p:txBody>
          <a:bodyPr/>
          <a:lstStyle/>
          <a:p>
            <a:pPr>
              <a:lnSpc>
                <a:spcPct val="90000"/>
              </a:lnSpc>
            </a:pPr>
            <a:r>
              <a:rPr lang="en-US"/>
              <a:t>April 15 to May 18, 2009 – 34 confirmed or probable cases of H1N1 in pregnant women reported to the CDC</a:t>
            </a:r>
          </a:p>
          <a:p>
            <a:pPr>
              <a:lnSpc>
                <a:spcPct val="90000"/>
              </a:lnSpc>
            </a:pPr>
            <a:r>
              <a:rPr lang="en-US"/>
              <a:t>11/34 (32%) were admitted to hospital</a:t>
            </a:r>
          </a:p>
          <a:p>
            <a:pPr>
              <a:lnSpc>
                <a:spcPct val="90000"/>
              </a:lnSpc>
            </a:pPr>
            <a:r>
              <a:rPr lang="en-US"/>
              <a:t>General population hospitalization rate 7.6%</a:t>
            </a:r>
          </a:p>
          <a:p>
            <a:pPr>
              <a:lnSpc>
                <a:spcPct val="90000"/>
              </a:lnSpc>
            </a:pPr>
            <a:r>
              <a:rPr lang="en-US"/>
              <a:t>6 deaths – pneumonia and acute respiratory distress syndrome</a:t>
            </a:r>
          </a:p>
          <a:p>
            <a:pPr>
              <a:lnSpc>
                <a:spcPct val="90000"/>
              </a:lnSpc>
            </a:pPr>
            <a:r>
              <a:rPr lang="en-US"/>
              <a:t>Promptly treat pregnant women with H1N1 infection with antivirals</a:t>
            </a:r>
          </a:p>
          <a:p>
            <a:pPr>
              <a:lnSpc>
                <a:spcPct val="90000"/>
              </a:lnSpc>
              <a:buFont typeface="Arial" pitchFamily="34" charset="0"/>
              <a:buNone/>
            </a:pPr>
            <a:endParaRPr lang="en-US"/>
          </a:p>
        </p:txBody>
      </p:sp>
      <p:sp>
        <p:nvSpPr>
          <p:cNvPr id="65540" name="Text Box 4"/>
          <p:cNvSpPr txBox="1">
            <a:spLocks noChangeArrowheads="1"/>
          </p:cNvSpPr>
          <p:nvPr/>
        </p:nvSpPr>
        <p:spPr bwMode="auto">
          <a:xfrm>
            <a:off x="365125" y="6127750"/>
            <a:ext cx="3089275" cy="366713"/>
          </a:xfrm>
          <a:prstGeom prst="rect">
            <a:avLst/>
          </a:prstGeom>
          <a:noFill/>
          <a:ln w="9525">
            <a:noFill/>
            <a:miter lim="800000"/>
            <a:headEnd/>
            <a:tailEnd/>
          </a:ln>
          <a:effectLst/>
        </p:spPr>
        <p:txBody>
          <a:bodyPr wrap="none">
            <a:spAutoFit/>
          </a:bodyPr>
          <a:lstStyle/>
          <a:p>
            <a:r>
              <a:rPr lang="en-US"/>
              <a:t>Lancet on line, July 29, 2009</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6" name="Rectangle 4"/>
          <p:cNvSpPr>
            <a:spLocks noGrp="1" noChangeArrowheads="1"/>
          </p:cNvSpPr>
          <p:nvPr>
            <p:ph type="body" idx="1"/>
          </p:nvPr>
        </p:nvSpPr>
        <p:spPr>
          <a:xfrm>
            <a:off x="457200" y="1524000"/>
            <a:ext cx="8229600" cy="4267200"/>
          </a:xfrm>
        </p:spPr>
        <p:txBody>
          <a:bodyPr/>
          <a:lstStyle/>
          <a:p>
            <a:pPr eaLnBrk="1" hangingPunct="1">
              <a:defRPr/>
            </a:pPr>
            <a:r>
              <a:rPr lang="en-US" dirty="0" smtClean="0"/>
              <a:t>Hospitalizations</a:t>
            </a:r>
          </a:p>
          <a:p>
            <a:pPr lvl="1" eaLnBrk="1" hangingPunct="1">
              <a:defRPr/>
            </a:pPr>
            <a:r>
              <a:rPr lang="en-US" dirty="0" smtClean="0"/>
              <a:t>Work with Infection Control Nurses</a:t>
            </a:r>
          </a:p>
          <a:p>
            <a:pPr lvl="1" eaLnBrk="1" hangingPunct="1">
              <a:defRPr/>
            </a:pPr>
            <a:r>
              <a:rPr lang="en-US" dirty="0" smtClean="0"/>
              <a:t>Participate in the Emerging Infections Program</a:t>
            </a:r>
          </a:p>
          <a:p>
            <a:pPr lvl="1" eaLnBrk="1" hangingPunct="1">
              <a:defRPr/>
            </a:pPr>
            <a:r>
              <a:rPr lang="en-US" dirty="0" smtClean="0"/>
              <a:t>Use of </a:t>
            </a:r>
            <a:r>
              <a:rPr lang="en-US" dirty="0" err="1" smtClean="0"/>
              <a:t>RedBat</a:t>
            </a:r>
            <a:r>
              <a:rPr lang="en-US" dirty="0" smtClean="0"/>
              <a:t> to gather Hospitalization data</a:t>
            </a:r>
          </a:p>
          <a:p>
            <a:pPr lvl="1" eaLnBrk="1" hangingPunct="1">
              <a:defRPr/>
            </a:pPr>
            <a:r>
              <a:rPr lang="en-US" dirty="0" smtClean="0"/>
              <a:t>Use of HC Standard</a:t>
            </a:r>
          </a:p>
          <a:p>
            <a:pPr eaLnBrk="1" hangingPunct="1">
              <a:defRPr/>
            </a:pPr>
            <a:r>
              <a:rPr lang="en-US" dirty="0" smtClean="0"/>
              <a:t>School absenteeism rates</a:t>
            </a:r>
          </a:p>
          <a:p>
            <a:pPr lvl="1" eaLnBrk="1" hangingPunct="1">
              <a:defRPr/>
            </a:pPr>
            <a:r>
              <a:rPr lang="en-US" dirty="0" smtClean="0"/>
              <a:t>Increase the number of schools that report</a:t>
            </a:r>
          </a:p>
          <a:p>
            <a:pPr lvl="1" eaLnBrk="1" hangingPunct="1">
              <a:defRPr/>
            </a:pPr>
            <a:r>
              <a:rPr lang="en-US" dirty="0" smtClean="0"/>
              <a:t>Monitor school closures</a:t>
            </a:r>
          </a:p>
        </p:txBody>
      </p:sp>
      <p:sp>
        <p:nvSpPr>
          <p:cNvPr id="84997" name="Rectangle 5"/>
          <p:cNvSpPr>
            <a:spLocks noGrp="1" noChangeArrowheads="1"/>
          </p:cNvSpPr>
          <p:nvPr>
            <p:ph type="title"/>
          </p:nvPr>
        </p:nvSpPr>
        <p:spPr/>
        <p:txBody>
          <a:bodyPr/>
          <a:lstStyle/>
          <a:p>
            <a:pPr eaLnBrk="1" hangingPunct="1">
              <a:defRPr/>
            </a:pPr>
            <a:r>
              <a:rPr lang="en-US" smtClean="0"/>
              <a:t>Surveillance</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2" name="Rectangle 4"/>
          <p:cNvSpPr>
            <a:spLocks noGrp="1" noChangeArrowheads="1"/>
          </p:cNvSpPr>
          <p:nvPr>
            <p:ph type="body" idx="1"/>
          </p:nvPr>
        </p:nvSpPr>
        <p:spPr/>
        <p:txBody>
          <a:bodyPr/>
          <a:lstStyle/>
          <a:p>
            <a:pPr eaLnBrk="1" hangingPunct="1">
              <a:defRPr/>
            </a:pPr>
            <a:r>
              <a:rPr lang="en-US" smtClean="0"/>
              <a:t>Outbreak Support</a:t>
            </a:r>
          </a:p>
          <a:p>
            <a:pPr lvl="1" eaLnBrk="1" hangingPunct="1">
              <a:defRPr/>
            </a:pPr>
            <a:r>
              <a:rPr lang="en-US" smtClean="0"/>
              <a:t>Increase the number of facilities that can report outbreaks and receive free testing</a:t>
            </a:r>
          </a:p>
        </p:txBody>
      </p:sp>
      <p:sp>
        <p:nvSpPr>
          <p:cNvPr id="89093" name="Rectangle 5"/>
          <p:cNvSpPr>
            <a:spLocks noGrp="1" noChangeArrowheads="1"/>
          </p:cNvSpPr>
          <p:nvPr>
            <p:ph type="title"/>
          </p:nvPr>
        </p:nvSpPr>
        <p:spPr/>
        <p:txBody>
          <a:bodyPr/>
          <a:lstStyle/>
          <a:p>
            <a:pPr eaLnBrk="1" hangingPunct="1">
              <a:defRPr/>
            </a:pPr>
            <a:r>
              <a:rPr lang="en-US" smtClean="0"/>
              <a:t>Surveillance</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Surveillance</a:t>
            </a:r>
          </a:p>
        </p:txBody>
      </p:sp>
      <p:sp>
        <p:nvSpPr>
          <p:cNvPr id="3" name="Content Placeholder 2"/>
          <p:cNvSpPr>
            <a:spLocks noGrp="1"/>
          </p:cNvSpPr>
          <p:nvPr>
            <p:ph idx="1"/>
          </p:nvPr>
        </p:nvSpPr>
        <p:spPr/>
        <p:txBody>
          <a:bodyPr/>
          <a:lstStyle/>
          <a:p>
            <a:pPr eaLnBrk="1" hangingPunct="1">
              <a:defRPr/>
            </a:pPr>
            <a:r>
              <a:rPr lang="en-US" dirty="0" smtClean="0"/>
              <a:t>Local public health can help by</a:t>
            </a:r>
          </a:p>
          <a:p>
            <a:pPr lvl="1" eaLnBrk="1" hangingPunct="1">
              <a:defRPr/>
            </a:pPr>
            <a:r>
              <a:rPr lang="en-US" dirty="0" smtClean="0"/>
              <a:t>Staying aware of community situation</a:t>
            </a:r>
          </a:p>
          <a:p>
            <a:pPr lvl="1" eaLnBrk="1" hangingPunct="1">
              <a:defRPr/>
            </a:pPr>
            <a:r>
              <a:rPr lang="en-US" dirty="0" smtClean="0"/>
              <a:t>Reporting clusters of illness to the state</a:t>
            </a:r>
          </a:p>
          <a:p>
            <a:pPr lvl="1" eaLnBrk="1" hangingPunct="1">
              <a:defRPr/>
            </a:pPr>
            <a:r>
              <a:rPr lang="en-US" dirty="0" smtClean="0"/>
              <a:t>Reporting increased absenteeism at schools</a:t>
            </a:r>
          </a:p>
          <a:p>
            <a:pPr lvl="1" eaLnBrk="1" hangingPunct="1">
              <a:defRPr/>
            </a:pPr>
            <a:r>
              <a:rPr lang="en-US" dirty="0" smtClean="0"/>
              <a:t>Working with the state and with schools </a:t>
            </a:r>
            <a:r>
              <a:rPr lang="en-US" smtClean="0"/>
              <a:t>or community on </a:t>
            </a:r>
            <a:r>
              <a:rPr lang="en-US" dirty="0" smtClean="0"/>
              <a:t>interventions  </a:t>
            </a:r>
          </a:p>
          <a:p>
            <a:pPr lvl="1" eaLnBrk="1" hangingPunct="1">
              <a:defRPr/>
            </a:pPr>
            <a:endParaRPr lang="en-US" dirty="0" smtClean="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eaLnBrk="1" hangingPunct="1">
              <a:defRPr/>
            </a:pPr>
            <a:r>
              <a:rPr lang="en-US" smtClean="0"/>
              <a:t>Resources</a:t>
            </a:r>
          </a:p>
        </p:txBody>
      </p:sp>
      <p:sp>
        <p:nvSpPr>
          <p:cNvPr id="66563" name="Rectangle 3"/>
          <p:cNvSpPr>
            <a:spLocks noGrp="1" noChangeArrowheads="1"/>
          </p:cNvSpPr>
          <p:nvPr>
            <p:ph type="body" idx="1"/>
          </p:nvPr>
        </p:nvSpPr>
        <p:spPr/>
        <p:txBody>
          <a:bodyPr/>
          <a:lstStyle/>
          <a:p>
            <a:pPr eaLnBrk="1" hangingPunct="1">
              <a:lnSpc>
                <a:spcPct val="80000"/>
              </a:lnSpc>
              <a:defRPr/>
            </a:pPr>
            <a:r>
              <a:rPr lang="en-US" b="1" smtClean="0">
                <a:effectLst/>
              </a:rPr>
              <a:t>NDDoH flu web-page</a:t>
            </a:r>
            <a:r>
              <a:rPr lang="en-US" sz="2800" smtClean="0">
                <a:effectLst/>
              </a:rPr>
              <a:t> (updated every Wednesday)</a:t>
            </a:r>
          </a:p>
          <a:p>
            <a:pPr lvl="1" eaLnBrk="1" hangingPunct="1">
              <a:lnSpc>
                <a:spcPct val="80000"/>
              </a:lnSpc>
              <a:buClr>
                <a:srgbClr val="800000"/>
              </a:buClr>
              <a:defRPr/>
            </a:pPr>
            <a:r>
              <a:rPr lang="en-US" sz="2400" u="sng" smtClean="0">
                <a:solidFill>
                  <a:schemeClr val="hlink"/>
                </a:solidFill>
                <a:hlinkClick r:id="rId3"/>
              </a:rPr>
              <a:t>http://www.ndflu.com/</a:t>
            </a:r>
            <a:endParaRPr lang="en-US" sz="2400" u="sng" smtClean="0">
              <a:solidFill>
                <a:schemeClr val="hlink"/>
              </a:solidFill>
            </a:endParaRPr>
          </a:p>
          <a:p>
            <a:pPr lvl="1" eaLnBrk="1" hangingPunct="1">
              <a:lnSpc>
                <a:spcPct val="80000"/>
              </a:lnSpc>
              <a:buClr>
                <a:srgbClr val="800000"/>
              </a:buClr>
              <a:defRPr/>
            </a:pPr>
            <a:endParaRPr lang="en-US" sz="2400" u="sng" smtClean="0">
              <a:solidFill>
                <a:schemeClr val="hlink"/>
              </a:solidFill>
            </a:endParaRPr>
          </a:p>
          <a:p>
            <a:pPr eaLnBrk="1" hangingPunct="1">
              <a:lnSpc>
                <a:spcPct val="80000"/>
              </a:lnSpc>
              <a:defRPr/>
            </a:pPr>
            <a:r>
              <a:rPr lang="en-US" sz="2800" smtClean="0"/>
              <a:t>MMWR – Prevention and Control of Influenza, Recommendations of the Advisory Committee on Immunization Practices (ACIP), 2008</a:t>
            </a:r>
          </a:p>
          <a:p>
            <a:pPr lvl="1" eaLnBrk="1" hangingPunct="1">
              <a:lnSpc>
                <a:spcPct val="80000"/>
              </a:lnSpc>
              <a:buClr>
                <a:srgbClr val="800000"/>
              </a:buClr>
              <a:defRPr/>
            </a:pPr>
            <a:r>
              <a:rPr lang="en-US" sz="2400" u="sng" smtClean="0">
                <a:solidFill>
                  <a:srgbClr val="336600"/>
                </a:solidFill>
                <a:hlinkClick r:id="rId4"/>
              </a:rPr>
              <a:t>http://www.cdc.gov/mmwr/preview/mmwrhtml/rr57e717a1.htm</a:t>
            </a:r>
            <a:endParaRPr lang="en-US" sz="2400" u="sng" smtClean="0">
              <a:solidFill>
                <a:srgbClr val="336600"/>
              </a:solidFill>
            </a:endParaRPr>
          </a:p>
          <a:p>
            <a:pPr lvl="1" eaLnBrk="1" hangingPunct="1">
              <a:lnSpc>
                <a:spcPct val="80000"/>
              </a:lnSpc>
              <a:buClr>
                <a:srgbClr val="800000"/>
              </a:buClr>
              <a:defRPr/>
            </a:pPr>
            <a:endParaRPr lang="en-US" sz="2400" u="sng" smtClean="0">
              <a:solidFill>
                <a:srgbClr val="336600"/>
              </a:solidFill>
            </a:endParaRPr>
          </a:p>
          <a:p>
            <a:pPr eaLnBrk="1" hangingPunct="1">
              <a:lnSpc>
                <a:spcPct val="80000"/>
              </a:lnSpc>
              <a:defRPr/>
            </a:pPr>
            <a:r>
              <a:rPr lang="en-US" sz="2800" smtClean="0">
                <a:effectLst/>
              </a:rPr>
              <a:t>CDC flu web-page</a:t>
            </a:r>
          </a:p>
          <a:p>
            <a:pPr lvl="1" eaLnBrk="1" hangingPunct="1">
              <a:lnSpc>
                <a:spcPct val="80000"/>
              </a:lnSpc>
              <a:buClr>
                <a:srgbClr val="800000"/>
              </a:buClr>
              <a:defRPr/>
            </a:pPr>
            <a:r>
              <a:rPr lang="en-US" sz="2400" u="sng" smtClean="0">
                <a:solidFill>
                  <a:schemeClr val="hlink"/>
                </a:solidFill>
              </a:rPr>
              <a:t>http://www.cdc.gov/flu/</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a:xfrm>
            <a:off x="685800" y="1828800"/>
            <a:ext cx="7772400" cy="1470025"/>
          </a:xfrm>
        </p:spPr>
        <p:txBody>
          <a:bodyPr/>
          <a:lstStyle/>
          <a:p>
            <a:r>
              <a:rPr lang="en-US" sz="5400" dirty="0" smtClean="0"/>
              <a:t>Vaccination Strategy</a:t>
            </a:r>
            <a:endParaRPr lang="en-US" sz="5400" i="1" u="sng" dirty="0"/>
          </a:p>
        </p:txBody>
      </p:sp>
      <p:sp>
        <p:nvSpPr>
          <p:cNvPr id="9221" name="Rectangle 5"/>
          <p:cNvSpPr>
            <a:spLocks noGrp="1" noChangeArrowheads="1"/>
          </p:cNvSpPr>
          <p:nvPr>
            <p:ph type="subTitle" idx="1"/>
          </p:nvPr>
        </p:nvSpPr>
        <p:spPr/>
        <p:txBody>
          <a:bodyPr/>
          <a:lstStyle/>
          <a:p>
            <a:r>
              <a:rPr lang="en-US"/>
              <a:t>Molly Sander, MPH</a:t>
            </a:r>
          </a:p>
          <a:p>
            <a:r>
              <a:rPr lang="en-US"/>
              <a:t>Immunization Program Manager</a:t>
            </a:r>
          </a:p>
        </p:txBody>
      </p:sp>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Rectangle 2"/>
          <p:cNvSpPr>
            <a:spLocks noGrp="1" noChangeArrowheads="1"/>
          </p:cNvSpPr>
          <p:nvPr>
            <p:ph type="title"/>
          </p:nvPr>
        </p:nvSpPr>
        <p:spPr/>
        <p:txBody>
          <a:bodyPr/>
          <a:lstStyle/>
          <a:p>
            <a:r>
              <a:rPr lang="en-US"/>
              <a:t>Vaccine</a:t>
            </a:r>
          </a:p>
        </p:txBody>
      </p:sp>
      <p:sp>
        <p:nvSpPr>
          <p:cNvPr id="302083" name="Rectangle 3"/>
          <p:cNvSpPr>
            <a:spLocks noGrp="1" noChangeArrowheads="1"/>
          </p:cNvSpPr>
          <p:nvPr>
            <p:ph type="body" idx="1"/>
          </p:nvPr>
        </p:nvSpPr>
        <p:spPr>
          <a:xfrm>
            <a:off x="685800" y="1600200"/>
            <a:ext cx="7772400" cy="4495800"/>
          </a:xfrm>
        </p:spPr>
        <p:txBody>
          <a:bodyPr/>
          <a:lstStyle/>
          <a:p>
            <a:pPr>
              <a:lnSpc>
                <a:spcPct val="90000"/>
              </a:lnSpc>
            </a:pPr>
            <a:r>
              <a:rPr lang="en-US" sz="2800"/>
              <a:t>Separate novel H1N1 influenza vaccine from seasonal trivalent vaccine.</a:t>
            </a:r>
          </a:p>
          <a:p>
            <a:pPr>
              <a:lnSpc>
                <a:spcPct val="90000"/>
              </a:lnSpc>
            </a:pPr>
            <a:r>
              <a:rPr lang="en-US" sz="2800"/>
              <a:t>Five manufacturers: same age indication as seasonal vaccine.</a:t>
            </a:r>
          </a:p>
          <a:p>
            <a:pPr lvl="1">
              <a:lnSpc>
                <a:spcPct val="90000"/>
              </a:lnSpc>
            </a:pPr>
            <a:r>
              <a:rPr lang="en-US" sz="2400"/>
              <a:t>Novartis (45.7%): multi-dose vials</a:t>
            </a:r>
          </a:p>
          <a:p>
            <a:pPr lvl="1">
              <a:lnSpc>
                <a:spcPct val="90000"/>
              </a:lnSpc>
            </a:pPr>
            <a:r>
              <a:rPr lang="en-US" sz="2400"/>
              <a:t>Sanofi (26.4%): multi-dose vials  and pediatric preservative free syringes</a:t>
            </a:r>
          </a:p>
          <a:p>
            <a:pPr lvl="1">
              <a:lnSpc>
                <a:spcPct val="90000"/>
              </a:lnSpc>
            </a:pPr>
            <a:r>
              <a:rPr lang="en-US" sz="2400"/>
              <a:t>GSK (3.4%): multi-dose vials</a:t>
            </a:r>
          </a:p>
          <a:p>
            <a:pPr lvl="1">
              <a:lnSpc>
                <a:spcPct val="90000"/>
              </a:lnSpc>
            </a:pPr>
            <a:r>
              <a:rPr lang="en-US" sz="2400"/>
              <a:t>CSL (18.7%): multi-dose vials and preservative free syringes</a:t>
            </a:r>
          </a:p>
          <a:p>
            <a:pPr lvl="1">
              <a:lnSpc>
                <a:spcPct val="90000"/>
              </a:lnSpc>
            </a:pPr>
            <a:r>
              <a:rPr lang="en-US" sz="2400"/>
              <a:t>Medimmune (5.8%): nasal sprayers</a:t>
            </a:r>
          </a:p>
        </p:txBody>
      </p:sp>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Rectangle 2"/>
          <p:cNvSpPr>
            <a:spLocks noGrp="1" noChangeArrowheads="1"/>
          </p:cNvSpPr>
          <p:nvPr>
            <p:ph type="title"/>
          </p:nvPr>
        </p:nvSpPr>
        <p:spPr/>
        <p:txBody>
          <a:bodyPr/>
          <a:lstStyle/>
          <a:p>
            <a:r>
              <a:rPr lang="en-US"/>
              <a:t>Vaccine</a:t>
            </a:r>
          </a:p>
        </p:txBody>
      </p:sp>
      <p:sp>
        <p:nvSpPr>
          <p:cNvPr id="304131" name="Rectangle 3"/>
          <p:cNvSpPr>
            <a:spLocks noGrp="1" noChangeArrowheads="1"/>
          </p:cNvSpPr>
          <p:nvPr>
            <p:ph type="body" idx="1"/>
          </p:nvPr>
        </p:nvSpPr>
        <p:spPr>
          <a:xfrm>
            <a:off x="685800" y="1600200"/>
            <a:ext cx="7772400" cy="4495800"/>
          </a:xfrm>
        </p:spPr>
        <p:txBody>
          <a:bodyPr/>
          <a:lstStyle/>
          <a:p>
            <a:pPr>
              <a:lnSpc>
                <a:spcPct val="80000"/>
              </a:lnSpc>
            </a:pPr>
            <a:r>
              <a:rPr lang="en-US" sz="2800"/>
              <a:t>Storage and handling: same as seasonal vaccine</a:t>
            </a:r>
          </a:p>
          <a:p>
            <a:pPr lvl="1">
              <a:lnSpc>
                <a:spcPct val="80000"/>
              </a:lnSpc>
            </a:pPr>
            <a:r>
              <a:rPr lang="en-US" sz="2400"/>
              <a:t>35 – 46 degrees Fahrenheit</a:t>
            </a:r>
          </a:p>
          <a:p>
            <a:pPr lvl="1">
              <a:lnSpc>
                <a:spcPct val="80000"/>
              </a:lnSpc>
            </a:pPr>
            <a:r>
              <a:rPr lang="en-US" sz="2400"/>
              <a:t>2 – 8 degrees Celsius</a:t>
            </a:r>
          </a:p>
          <a:p>
            <a:pPr>
              <a:lnSpc>
                <a:spcPct val="80000"/>
              </a:lnSpc>
            </a:pPr>
            <a:r>
              <a:rPr lang="en-US" sz="2800"/>
              <a:t>FDA approval: strain change, same as seasonal influenza vaccine</a:t>
            </a:r>
          </a:p>
          <a:p>
            <a:pPr lvl="1">
              <a:lnSpc>
                <a:spcPct val="80000"/>
              </a:lnSpc>
            </a:pPr>
            <a:r>
              <a:rPr lang="en-US" sz="2400"/>
              <a:t>Unlikely to use adjuvanted vaccine</a:t>
            </a:r>
          </a:p>
          <a:p>
            <a:pPr>
              <a:lnSpc>
                <a:spcPct val="80000"/>
              </a:lnSpc>
            </a:pPr>
            <a:r>
              <a:rPr lang="en-US" sz="2800"/>
              <a:t>Assume 2 doses required, separated by 3 to 4 weeks</a:t>
            </a:r>
          </a:p>
          <a:p>
            <a:pPr lvl="1">
              <a:lnSpc>
                <a:spcPct val="80000"/>
              </a:lnSpc>
            </a:pPr>
            <a:r>
              <a:rPr lang="en-US" sz="2400"/>
              <a:t>Patients should be informed about the need for a subsequent dose.</a:t>
            </a:r>
          </a:p>
          <a:p>
            <a:pPr>
              <a:lnSpc>
                <a:spcPct val="80000"/>
              </a:lnSpc>
            </a:pPr>
            <a:r>
              <a:rPr lang="en-US" sz="2800"/>
              <a:t>Administer seasonal vaccine at the same time.</a:t>
            </a:r>
          </a:p>
        </p:txBody>
      </p:sp>
    </p:spTree>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Rectangle 2"/>
          <p:cNvSpPr>
            <a:spLocks noGrp="1" noChangeArrowheads="1"/>
          </p:cNvSpPr>
          <p:nvPr>
            <p:ph type="title"/>
          </p:nvPr>
        </p:nvSpPr>
        <p:spPr/>
        <p:txBody>
          <a:bodyPr/>
          <a:lstStyle/>
          <a:p>
            <a:r>
              <a:rPr lang="en-US" sz="4000"/>
              <a:t>Contraindications and Precautions</a:t>
            </a:r>
          </a:p>
        </p:txBody>
      </p:sp>
      <p:sp>
        <p:nvSpPr>
          <p:cNvPr id="328707" name="Rectangle 3"/>
          <p:cNvSpPr>
            <a:spLocks noGrp="1" noChangeArrowheads="1"/>
          </p:cNvSpPr>
          <p:nvPr>
            <p:ph type="body" idx="1"/>
          </p:nvPr>
        </p:nvSpPr>
        <p:spPr>
          <a:xfrm>
            <a:off x="685800" y="1524000"/>
            <a:ext cx="7772400" cy="4572000"/>
          </a:xfrm>
        </p:spPr>
        <p:txBody>
          <a:bodyPr/>
          <a:lstStyle/>
          <a:p>
            <a:r>
              <a:rPr lang="en-US"/>
              <a:t>Most likely the same as seasonal influenza vaccine</a:t>
            </a:r>
          </a:p>
          <a:p>
            <a:r>
              <a:rPr lang="en-US"/>
              <a:t>Inactivated:</a:t>
            </a:r>
          </a:p>
          <a:p>
            <a:pPr lvl="1"/>
            <a:r>
              <a:rPr lang="en-US" u="sng"/>
              <a:t>Anaphylactic</a:t>
            </a:r>
            <a:r>
              <a:rPr lang="en-US"/>
              <a:t> allergy to eggs or other component in the vaccine.</a:t>
            </a:r>
          </a:p>
          <a:p>
            <a:pPr lvl="1"/>
            <a:r>
              <a:rPr lang="en-US"/>
              <a:t>Moderate to severe acute febrile illness (defer vaccination until recovered).</a:t>
            </a:r>
          </a:p>
          <a:p>
            <a:pPr lvl="1"/>
            <a:r>
              <a:rPr lang="en-US"/>
              <a:t>Guillain-Barre Syndrome (GBS) 6 weeks following previous dose (precaution).</a:t>
            </a:r>
          </a:p>
        </p:txBody>
      </p:sp>
    </p:spTree>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2"/>
          <p:cNvSpPr>
            <a:spLocks noGrp="1" noChangeArrowheads="1"/>
          </p:cNvSpPr>
          <p:nvPr>
            <p:ph type="title"/>
          </p:nvPr>
        </p:nvSpPr>
        <p:spPr/>
        <p:txBody>
          <a:bodyPr/>
          <a:lstStyle/>
          <a:p>
            <a:r>
              <a:rPr lang="en-US" sz="4000"/>
              <a:t>Contraindications and Precautions</a:t>
            </a:r>
          </a:p>
        </p:txBody>
      </p:sp>
      <p:sp>
        <p:nvSpPr>
          <p:cNvPr id="329731" name="Rectangle 3"/>
          <p:cNvSpPr>
            <a:spLocks noGrp="1" noChangeArrowheads="1"/>
          </p:cNvSpPr>
          <p:nvPr>
            <p:ph type="body" idx="1"/>
          </p:nvPr>
        </p:nvSpPr>
        <p:spPr>
          <a:xfrm>
            <a:off x="685800" y="1600200"/>
            <a:ext cx="7772400" cy="4648200"/>
          </a:xfrm>
        </p:spPr>
        <p:txBody>
          <a:bodyPr/>
          <a:lstStyle/>
          <a:p>
            <a:pPr>
              <a:lnSpc>
                <a:spcPct val="80000"/>
              </a:lnSpc>
            </a:pPr>
            <a:r>
              <a:rPr lang="en-US" sz="2000" dirty="0"/>
              <a:t>LAIV:</a:t>
            </a:r>
          </a:p>
          <a:p>
            <a:pPr lvl="1">
              <a:lnSpc>
                <a:spcPct val="80000"/>
              </a:lnSpc>
            </a:pPr>
            <a:r>
              <a:rPr lang="en-US" sz="1800" dirty="0"/>
              <a:t>persons with a history of hypersensitivity, including anaphylaxis, to any of the components of LAIV or to eggs. </a:t>
            </a:r>
          </a:p>
          <a:p>
            <a:pPr lvl="1">
              <a:lnSpc>
                <a:spcPct val="80000"/>
              </a:lnSpc>
            </a:pPr>
            <a:r>
              <a:rPr lang="en-US" sz="1800" dirty="0"/>
              <a:t>persons aged &lt;2 years or those aged 50 years and older; </a:t>
            </a:r>
          </a:p>
          <a:p>
            <a:pPr lvl="1">
              <a:lnSpc>
                <a:spcPct val="80000"/>
              </a:lnSpc>
            </a:pPr>
            <a:r>
              <a:rPr lang="en-US" sz="1800" dirty="0"/>
              <a:t>adults and children who have chronic pulmonary (including asthma), cardiovascular (except hypertension), renal, hepatic, neurological/neuromuscular, hematological, or metabolic disorders (including diabetes mellitus); </a:t>
            </a:r>
          </a:p>
          <a:p>
            <a:pPr lvl="1">
              <a:lnSpc>
                <a:spcPct val="80000"/>
              </a:lnSpc>
            </a:pPr>
            <a:r>
              <a:rPr lang="en-US" sz="1800" dirty="0"/>
              <a:t>adults and children who have </a:t>
            </a:r>
            <a:r>
              <a:rPr lang="en-US" sz="1800" dirty="0" err="1"/>
              <a:t>immunosuppression</a:t>
            </a:r>
            <a:r>
              <a:rPr lang="en-US" sz="1800" dirty="0"/>
              <a:t> (including </a:t>
            </a:r>
            <a:r>
              <a:rPr lang="en-US" sz="1800" dirty="0" err="1"/>
              <a:t>immunosuppression</a:t>
            </a:r>
            <a:r>
              <a:rPr lang="en-US" sz="1800" dirty="0"/>
              <a:t> caused by medications or by HIV); </a:t>
            </a:r>
          </a:p>
          <a:p>
            <a:pPr lvl="1">
              <a:lnSpc>
                <a:spcPct val="80000"/>
              </a:lnSpc>
            </a:pPr>
            <a:r>
              <a:rPr lang="en-US" sz="1800" dirty="0"/>
              <a:t>children aged 2 – 4 years whose parents or caregivers report that a health-care provider has told them during the preceding 12 months that their child had wheezing or asthma, or whose medical record indicates a wheezing episode has occurred during the preceding 12 months; </a:t>
            </a:r>
          </a:p>
          <a:p>
            <a:pPr lvl="1">
              <a:lnSpc>
                <a:spcPct val="80000"/>
              </a:lnSpc>
            </a:pPr>
            <a:r>
              <a:rPr lang="en-US" sz="1800" dirty="0"/>
              <a:t>children or adolescents aged 6 months – 18 years receiving aspirin or other </a:t>
            </a:r>
            <a:r>
              <a:rPr lang="en-US" sz="1800" dirty="0" err="1"/>
              <a:t>salicylates</a:t>
            </a:r>
            <a:r>
              <a:rPr lang="en-US" sz="1800" dirty="0"/>
              <a:t> (because of the association of Reye syndrome with wild-type influenza virus infection); or </a:t>
            </a:r>
          </a:p>
          <a:p>
            <a:pPr lvl="1">
              <a:lnSpc>
                <a:spcPct val="80000"/>
              </a:lnSpc>
            </a:pPr>
            <a:r>
              <a:rPr lang="en-US" sz="1800" dirty="0"/>
              <a:t>pregnant women. </a:t>
            </a:r>
          </a:p>
        </p:txBody>
      </p:sp>
    </p:spTree>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Rectangle 2"/>
          <p:cNvSpPr>
            <a:spLocks noGrp="1" noChangeArrowheads="1"/>
          </p:cNvSpPr>
          <p:nvPr>
            <p:ph type="title"/>
          </p:nvPr>
        </p:nvSpPr>
        <p:spPr/>
        <p:txBody>
          <a:bodyPr/>
          <a:lstStyle/>
          <a:p>
            <a:r>
              <a:rPr lang="en-US"/>
              <a:t>Availability</a:t>
            </a:r>
          </a:p>
        </p:txBody>
      </p:sp>
      <p:sp>
        <p:nvSpPr>
          <p:cNvPr id="303107" name="Rectangle 3"/>
          <p:cNvSpPr>
            <a:spLocks noGrp="1" noChangeArrowheads="1"/>
          </p:cNvSpPr>
          <p:nvPr>
            <p:ph type="body" idx="1"/>
          </p:nvPr>
        </p:nvSpPr>
        <p:spPr>
          <a:xfrm>
            <a:off x="685800" y="1524000"/>
            <a:ext cx="7772400" cy="4572000"/>
          </a:xfrm>
        </p:spPr>
        <p:txBody>
          <a:bodyPr/>
          <a:lstStyle/>
          <a:p>
            <a:r>
              <a:rPr lang="en-US"/>
              <a:t>Estimated availability (as reported at the July ACIP meeting): </a:t>
            </a:r>
          </a:p>
          <a:p>
            <a:pPr lvl="1"/>
            <a:r>
              <a:rPr lang="en-US"/>
              <a:t>40 million doses in September (if decision to vaccinate early)</a:t>
            </a:r>
          </a:p>
          <a:p>
            <a:pPr lvl="1"/>
            <a:r>
              <a:rPr lang="en-US"/>
              <a:t>120 million doses in October</a:t>
            </a:r>
          </a:p>
          <a:p>
            <a:pPr lvl="2"/>
            <a:r>
              <a:rPr lang="en-US"/>
              <a:t>Followed by 80 million doses/month after</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294967295"/>
          </p:nvPr>
        </p:nvSpPr>
        <p:spPr>
          <a:xfrm>
            <a:off x="6553200" y="6245225"/>
            <a:ext cx="2289175" cy="476250"/>
          </a:xfrm>
          <a:prstGeom prst="rect">
            <a:avLst/>
          </a:prstGeom>
        </p:spPr>
        <p:txBody>
          <a:bodyPr/>
          <a:lstStyle/>
          <a:p>
            <a:endParaRPr lang="en-US" dirty="0"/>
          </a:p>
        </p:txBody>
      </p:sp>
      <p:sp>
        <p:nvSpPr>
          <p:cNvPr id="19458" name="Rectangle 2"/>
          <p:cNvSpPr>
            <a:spLocks noGrp="1" noRot="1" noChangeArrowheads="1"/>
          </p:cNvSpPr>
          <p:nvPr>
            <p:ph type="title"/>
          </p:nvPr>
        </p:nvSpPr>
        <p:spPr/>
        <p:txBody>
          <a:bodyPr/>
          <a:lstStyle/>
          <a:p>
            <a:r>
              <a:rPr lang="en-US"/>
              <a:t>Pandemic Influenza - Impact</a:t>
            </a:r>
          </a:p>
        </p:txBody>
      </p:sp>
      <p:sp>
        <p:nvSpPr>
          <p:cNvPr id="19459" name="Rectangle 3"/>
          <p:cNvSpPr>
            <a:spLocks noGrp="1" noRot="1" noChangeArrowheads="1"/>
          </p:cNvSpPr>
          <p:nvPr>
            <p:ph type="body" idx="1"/>
          </p:nvPr>
        </p:nvSpPr>
        <p:spPr/>
        <p:txBody>
          <a:bodyPr/>
          <a:lstStyle/>
          <a:p>
            <a:r>
              <a:rPr lang="en-US"/>
              <a:t>A moderate pandemic may exceed the capacity of hospitals to provide inpatient care</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Rectangle 2"/>
          <p:cNvSpPr>
            <a:spLocks noGrp="1" noChangeArrowheads="1"/>
          </p:cNvSpPr>
          <p:nvPr>
            <p:ph type="title"/>
          </p:nvPr>
        </p:nvSpPr>
        <p:spPr>
          <a:xfrm>
            <a:off x="457200" y="228600"/>
            <a:ext cx="8229600" cy="1139825"/>
          </a:xfrm>
        </p:spPr>
        <p:txBody>
          <a:bodyPr/>
          <a:lstStyle/>
          <a:p>
            <a:r>
              <a:rPr lang="en-US" dirty="0"/>
              <a:t>ACIP Recommendations</a:t>
            </a:r>
          </a:p>
        </p:txBody>
      </p:sp>
      <p:sp>
        <p:nvSpPr>
          <p:cNvPr id="307203" name="Rectangle 3"/>
          <p:cNvSpPr>
            <a:spLocks noGrp="1" noChangeArrowheads="1"/>
          </p:cNvSpPr>
          <p:nvPr>
            <p:ph type="body" idx="1"/>
          </p:nvPr>
        </p:nvSpPr>
        <p:spPr>
          <a:xfrm>
            <a:off x="685800" y="1143000"/>
            <a:ext cx="7772400" cy="4495800"/>
          </a:xfrm>
        </p:spPr>
        <p:txBody>
          <a:bodyPr/>
          <a:lstStyle/>
          <a:p>
            <a:r>
              <a:rPr lang="en-US" sz="2800" b="1" u="sng" dirty="0"/>
              <a:t>Pregnant women</a:t>
            </a:r>
            <a:r>
              <a:rPr lang="en-US" sz="2800" dirty="0"/>
              <a:t> because they are at higher risk of complications and can potentially provide protection to infants who cannot be vaccinated; </a:t>
            </a:r>
          </a:p>
          <a:p>
            <a:r>
              <a:rPr lang="en-US" sz="2800" b="1" u="sng" dirty="0"/>
              <a:t>Household contacts and caregivers for children younger than 6 months of age</a:t>
            </a:r>
            <a:r>
              <a:rPr lang="en-US" sz="2800" dirty="0"/>
              <a:t> because younger infants are at higher risk of influenza-related complications and cannot be vaccinated. Vaccination of those in close contact with infants less than 6 months old might help protect infants by “cocooning” them from the virus; </a:t>
            </a:r>
          </a:p>
        </p:txBody>
      </p:sp>
    </p:spTree>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Rectangle 2"/>
          <p:cNvSpPr>
            <a:spLocks noGrp="1" noChangeArrowheads="1"/>
          </p:cNvSpPr>
          <p:nvPr>
            <p:ph type="title"/>
          </p:nvPr>
        </p:nvSpPr>
        <p:spPr/>
        <p:txBody>
          <a:bodyPr/>
          <a:lstStyle/>
          <a:p>
            <a:r>
              <a:rPr lang="en-US"/>
              <a:t>ACIP Recommendations</a:t>
            </a:r>
          </a:p>
        </p:txBody>
      </p:sp>
      <p:sp>
        <p:nvSpPr>
          <p:cNvPr id="308227" name="Rectangle 3"/>
          <p:cNvSpPr>
            <a:spLocks noGrp="1" noChangeArrowheads="1"/>
          </p:cNvSpPr>
          <p:nvPr>
            <p:ph type="body" idx="1"/>
          </p:nvPr>
        </p:nvSpPr>
        <p:spPr>
          <a:xfrm>
            <a:off x="685800" y="1600200"/>
            <a:ext cx="7772400" cy="4495800"/>
          </a:xfrm>
        </p:spPr>
        <p:txBody>
          <a:bodyPr/>
          <a:lstStyle/>
          <a:p>
            <a:r>
              <a:rPr lang="en-US" b="1" u="sng"/>
              <a:t>Healthcare and emergency medical services personnel</a:t>
            </a:r>
            <a:r>
              <a:rPr lang="en-US"/>
              <a:t> because infections among healthcare workers have been reported and this can be a potential source of infection for vulnerable patients. Also, increased absenteeism in this population could reduce healthcare system capacity; </a:t>
            </a:r>
          </a:p>
          <a:p>
            <a:pPr lvl="1"/>
            <a:r>
              <a:rPr lang="en-US"/>
              <a:t>Include public health personnel</a:t>
            </a:r>
          </a:p>
        </p:txBody>
      </p:sp>
    </p:spTree>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Rectangle 2"/>
          <p:cNvSpPr>
            <a:spLocks noGrp="1" noChangeArrowheads="1"/>
          </p:cNvSpPr>
          <p:nvPr>
            <p:ph type="title"/>
          </p:nvPr>
        </p:nvSpPr>
        <p:spPr/>
        <p:txBody>
          <a:bodyPr/>
          <a:lstStyle/>
          <a:p>
            <a:r>
              <a:rPr lang="en-US"/>
              <a:t>ACIP Recommendations</a:t>
            </a:r>
          </a:p>
        </p:txBody>
      </p:sp>
      <p:sp>
        <p:nvSpPr>
          <p:cNvPr id="309251" name="Rectangle 3"/>
          <p:cNvSpPr>
            <a:spLocks noGrp="1" noChangeArrowheads="1"/>
          </p:cNvSpPr>
          <p:nvPr>
            <p:ph type="body" idx="1"/>
          </p:nvPr>
        </p:nvSpPr>
        <p:spPr>
          <a:xfrm>
            <a:off x="685800" y="1524000"/>
            <a:ext cx="7772400" cy="4572000"/>
          </a:xfrm>
        </p:spPr>
        <p:txBody>
          <a:bodyPr/>
          <a:lstStyle/>
          <a:p>
            <a:pPr>
              <a:lnSpc>
                <a:spcPct val="90000"/>
              </a:lnSpc>
            </a:pPr>
            <a:r>
              <a:rPr lang="en-US" sz="2800" b="1" u="sng"/>
              <a:t>All people from 6 months through 24 years of age</a:t>
            </a:r>
            <a:r>
              <a:rPr lang="en-US" sz="2800"/>
              <a:t> </a:t>
            </a:r>
          </a:p>
          <a:p>
            <a:pPr lvl="1">
              <a:lnSpc>
                <a:spcPct val="90000"/>
              </a:lnSpc>
            </a:pPr>
            <a:r>
              <a:rPr lang="en-US" sz="2400" b="1" u="sng"/>
              <a:t>Children from 6 months through 18 years of age</a:t>
            </a:r>
            <a:r>
              <a:rPr lang="en-US" sz="2400"/>
              <a:t> because many cases of novel H1N1 influenza are in children and they are in close contact with each other in school and day care settings, which increases the likelihood of disease spread, and </a:t>
            </a:r>
          </a:p>
          <a:p>
            <a:pPr lvl="1">
              <a:lnSpc>
                <a:spcPct val="90000"/>
              </a:lnSpc>
            </a:pPr>
            <a:r>
              <a:rPr lang="en-US" sz="2400" b="1" u="sng"/>
              <a:t>Young adults 19 through 24 years of age</a:t>
            </a:r>
            <a:r>
              <a:rPr lang="en-US" sz="2400"/>
              <a:t> because many cases of novel H1N1 influenza are in these healthy young adults and they often live, work, and study in close proximity, and they are a frequently mobile population; and, </a:t>
            </a:r>
          </a:p>
          <a:p>
            <a:pPr>
              <a:lnSpc>
                <a:spcPct val="90000"/>
              </a:lnSpc>
            </a:pPr>
            <a:endParaRPr lang="en-US" sz="2800"/>
          </a:p>
        </p:txBody>
      </p:sp>
    </p:spTree>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2"/>
          <p:cNvSpPr>
            <a:spLocks noGrp="1" noChangeArrowheads="1"/>
          </p:cNvSpPr>
          <p:nvPr>
            <p:ph type="title"/>
          </p:nvPr>
        </p:nvSpPr>
        <p:spPr/>
        <p:txBody>
          <a:bodyPr/>
          <a:lstStyle/>
          <a:p>
            <a:r>
              <a:rPr lang="en-US"/>
              <a:t>ACIP Recommendations</a:t>
            </a:r>
          </a:p>
        </p:txBody>
      </p:sp>
      <p:sp>
        <p:nvSpPr>
          <p:cNvPr id="310275" name="Rectangle 3"/>
          <p:cNvSpPr>
            <a:spLocks noGrp="1" noChangeArrowheads="1"/>
          </p:cNvSpPr>
          <p:nvPr>
            <p:ph type="body" idx="1"/>
          </p:nvPr>
        </p:nvSpPr>
        <p:spPr>
          <a:xfrm>
            <a:off x="685800" y="1600200"/>
            <a:ext cx="7772400" cy="4495800"/>
          </a:xfrm>
        </p:spPr>
        <p:txBody>
          <a:bodyPr/>
          <a:lstStyle/>
          <a:p>
            <a:r>
              <a:rPr lang="en-US" sz="2800" b="1" u="sng"/>
              <a:t>Persons aged 25 through 64 years who have health conditions associated with higher risk of medical complications from influenza.</a:t>
            </a:r>
            <a:r>
              <a:rPr lang="en-US" sz="2800"/>
              <a:t> </a:t>
            </a:r>
          </a:p>
          <a:p>
            <a:pPr lvl="1"/>
            <a:r>
              <a:rPr lang="en-US" sz="2400"/>
              <a:t>Chronic pulmonary disease, including asthma</a:t>
            </a:r>
          </a:p>
          <a:p>
            <a:pPr lvl="1"/>
            <a:r>
              <a:rPr lang="en-US" sz="2400"/>
              <a:t>Cardiovascular disease</a:t>
            </a:r>
          </a:p>
          <a:p>
            <a:pPr lvl="1"/>
            <a:r>
              <a:rPr lang="en-US" sz="2400"/>
              <a:t>Renal, hepatic, neurological/neuromuscular, or hematologic disorders</a:t>
            </a:r>
          </a:p>
          <a:p>
            <a:pPr lvl="1"/>
            <a:r>
              <a:rPr lang="en-US" sz="2400"/>
              <a:t>Immunosuppresion</a:t>
            </a:r>
          </a:p>
          <a:p>
            <a:pPr lvl="1"/>
            <a:r>
              <a:rPr lang="en-US" sz="2400"/>
              <a:t>Metabolic disorders, including diabetes mellitus</a:t>
            </a:r>
          </a:p>
        </p:txBody>
      </p:sp>
    </p:spTree>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Rectangle 2"/>
          <p:cNvSpPr>
            <a:spLocks noGrp="1" noChangeArrowheads="1"/>
          </p:cNvSpPr>
          <p:nvPr>
            <p:ph type="title"/>
          </p:nvPr>
        </p:nvSpPr>
        <p:spPr/>
        <p:txBody>
          <a:bodyPr/>
          <a:lstStyle/>
          <a:p>
            <a:r>
              <a:rPr lang="en-US"/>
              <a:t>ACIP Recommendations</a:t>
            </a:r>
          </a:p>
        </p:txBody>
      </p:sp>
      <p:sp>
        <p:nvSpPr>
          <p:cNvPr id="311299" name="Rectangle 3"/>
          <p:cNvSpPr>
            <a:spLocks noGrp="1" noChangeArrowheads="1"/>
          </p:cNvSpPr>
          <p:nvPr>
            <p:ph type="body" idx="1"/>
          </p:nvPr>
        </p:nvSpPr>
        <p:spPr>
          <a:xfrm>
            <a:off x="685800" y="1600200"/>
            <a:ext cx="7772400" cy="4495800"/>
          </a:xfrm>
        </p:spPr>
        <p:txBody>
          <a:bodyPr/>
          <a:lstStyle/>
          <a:p>
            <a:r>
              <a:rPr lang="en-US" sz="2400" dirty="0"/>
              <a:t>Once the demand for vaccine for the prioritized groups has been met at the local level, programs and providers should also begin vaccinating everyone from the ages of 25 through 64 years.</a:t>
            </a:r>
          </a:p>
          <a:p>
            <a:r>
              <a:rPr lang="en-US" sz="2400" dirty="0"/>
              <a:t>Current studies indicate that the risk for infection among persons age 65 or older is less than the risk for younger age groups. However, once vaccine demand among younger age groups has been met, programs and providers should offer vaccination to people 65 or older</a:t>
            </a:r>
            <a:r>
              <a:rPr lang="en-US" sz="2800" dirty="0"/>
              <a:t>. </a:t>
            </a:r>
          </a:p>
        </p:txBody>
      </p:sp>
    </p:spTree>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0" name="Rectangle 2"/>
          <p:cNvSpPr>
            <a:spLocks noGrp="1" noChangeArrowheads="1"/>
          </p:cNvSpPr>
          <p:nvPr>
            <p:ph type="title"/>
          </p:nvPr>
        </p:nvSpPr>
        <p:spPr/>
        <p:txBody>
          <a:bodyPr/>
          <a:lstStyle/>
          <a:p>
            <a:r>
              <a:rPr lang="en-US" dirty="0"/>
              <a:t>ACIP Recommendations</a:t>
            </a:r>
          </a:p>
        </p:txBody>
      </p:sp>
      <p:sp>
        <p:nvSpPr>
          <p:cNvPr id="334851" name="Rectangle 3"/>
          <p:cNvSpPr>
            <a:spLocks noGrp="1" noChangeArrowheads="1"/>
          </p:cNvSpPr>
          <p:nvPr>
            <p:ph type="body" idx="1"/>
          </p:nvPr>
        </p:nvSpPr>
        <p:spPr>
          <a:xfrm>
            <a:off x="685800" y="1524000"/>
            <a:ext cx="7772400" cy="4572000"/>
          </a:xfrm>
        </p:spPr>
        <p:txBody>
          <a:bodyPr/>
          <a:lstStyle/>
          <a:p>
            <a:r>
              <a:rPr lang="en-US" sz="2400" dirty="0"/>
              <a:t>If demand exceeds supply (not expected):</a:t>
            </a:r>
          </a:p>
          <a:p>
            <a:pPr lvl="1"/>
            <a:r>
              <a:rPr lang="en-US" sz="2400" dirty="0"/>
              <a:t>pregnant women, </a:t>
            </a:r>
          </a:p>
          <a:p>
            <a:pPr lvl="1"/>
            <a:r>
              <a:rPr lang="en-US" sz="2400" dirty="0"/>
              <a:t>people who live with or care for children younger than 6 months of age, </a:t>
            </a:r>
          </a:p>
          <a:p>
            <a:pPr lvl="1"/>
            <a:r>
              <a:rPr lang="en-US" sz="2400" dirty="0"/>
              <a:t>health care and emergency medical services personnel with direct patient contact, </a:t>
            </a:r>
          </a:p>
          <a:p>
            <a:pPr lvl="1"/>
            <a:r>
              <a:rPr lang="en-US" sz="2400" dirty="0"/>
              <a:t>children 6 months through 4 years of age, and </a:t>
            </a:r>
          </a:p>
          <a:p>
            <a:pPr lvl="1"/>
            <a:r>
              <a:rPr lang="en-US" sz="2400" dirty="0"/>
              <a:t>children 5 through 18 years of age who have chronic medical conditions. </a:t>
            </a:r>
          </a:p>
          <a:p>
            <a:endParaRPr lang="en-US" dirty="0"/>
          </a:p>
        </p:txBody>
      </p:sp>
    </p:spTree>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Rectangle 2"/>
          <p:cNvSpPr>
            <a:spLocks noGrp="1" noChangeArrowheads="1"/>
          </p:cNvSpPr>
          <p:nvPr>
            <p:ph type="title"/>
          </p:nvPr>
        </p:nvSpPr>
        <p:spPr/>
        <p:txBody>
          <a:bodyPr/>
          <a:lstStyle/>
          <a:p>
            <a:r>
              <a:rPr lang="en-US"/>
              <a:t>Distribution</a:t>
            </a:r>
          </a:p>
        </p:txBody>
      </p:sp>
      <p:sp>
        <p:nvSpPr>
          <p:cNvPr id="313347" name="Rectangle 3"/>
          <p:cNvSpPr>
            <a:spLocks noGrp="1" noChangeArrowheads="1"/>
          </p:cNvSpPr>
          <p:nvPr>
            <p:ph type="body" idx="1"/>
          </p:nvPr>
        </p:nvSpPr>
        <p:spPr>
          <a:xfrm>
            <a:off x="685800" y="1600200"/>
            <a:ext cx="7772400" cy="4495800"/>
          </a:xfrm>
        </p:spPr>
        <p:txBody>
          <a:bodyPr/>
          <a:lstStyle/>
          <a:p>
            <a:pPr>
              <a:lnSpc>
                <a:spcPct val="90000"/>
              </a:lnSpc>
            </a:pPr>
            <a:r>
              <a:rPr lang="en-US" sz="2800"/>
              <a:t>H1N1 vaccine purchased from manufacturers by the federal government.</a:t>
            </a:r>
          </a:p>
          <a:p>
            <a:pPr>
              <a:lnSpc>
                <a:spcPct val="90000"/>
              </a:lnSpc>
            </a:pPr>
            <a:r>
              <a:rPr lang="en-US" sz="2800"/>
              <a:t>Vaccine is allocated to states based on population.</a:t>
            </a:r>
          </a:p>
          <a:p>
            <a:pPr lvl="1">
              <a:lnSpc>
                <a:spcPct val="90000"/>
              </a:lnSpc>
            </a:pPr>
            <a:r>
              <a:rPr lang="en-US" sz="2400"/>
              <a:t>Separate allocation for active military.</a:t>
            </a:r>
          </a:p>
          <a:p>
            <a:pPr lvl="1">
              <a:lnSpc>
                <a:spcPct val="90000"/>
              </a:lnSpc>
            </a:pPr>
            <a:r>
              <a:rPr lang="en-US" sz="2400"/>
              <a:t>Allocation includes IHS. </a:t>
            </a:r>
          </a:p>
          <a:p>
            <a:pPr lvl="1">
              <a:lnSpc>
                <a:spcPct val="90000"/>
              </a:lnSpc>
            </a:pPr>
            <a:r>
              <a:rPr lang="en-US" sz="2400"/>
              <a:t>ND should receive 0.208% of vaccine supply.</a:t>
            </a:r>
          </a:p>
          <a:p>
            <a:pPr>
              <a:lnSpc>
                <a:spcPct val="90000"/>
              </a:lnSpc>
            </a:pPr>
            <a:r>
              <a:rPr lang="en-US" sz="2800"/>
              <a:t>H1N1 vaccine will be distributed through a third party distributor (McKesson)</a:t>
            </a:r>
          </a:p>
          <a:p>
            <a:pPr lvl="1">
              <a:lnSpc>
                <a:spcPct val="90000"/>
              </a:lnSpc>
            </a:pPr>
            <a:r>
              <a:rPr lang="en-US" sz="2400"/>
              <a:t>Same distributor as Vaccines For Children (VFC) vaccine.</a:t>
            </a:r>
          </a:p>
          <a:p>
            <a:pPr lvl="1">
              <a:lnSpc>
                <a:spcPct val="90000"/>
              </a:lnSpc>
            </a:pPr>
            <a:endParaRPr lang="en-US" sz="2400"/>
          </a:p>
        </p:txBody>
      </p:sp>
    </p:spTree>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Rectangle 2"/>
          <p:cNvSpPr>
            <a:spLocks noGrp="1" noChangeArrowheads="1"/>
          </p:cNvSpPr>
          <p:nvPr>
            <p:ph type="title"/>
          </p:nvPr>
        </p:nvSpPr>
        <p:spPr/>
        <p:txBody>
          <a:bodyPr/>
          <a:lstStyle/>
          <a:p>
            <a:r>
              <a:rPr lang="en-US"/>
              <a:t>Distribution</a:t>
            </a:r>
          </a:p>
        </p:txBody>
      </p:sp>
      <p:sp>
        <p:nvSpPr>
          <p:cNvPr id="314371" name="Rectangle 3"/>
          <p:cNvSpPr>
            <a:spLocks noGrp="1" noChangeArrowheads="1"/>
          </p:cNvSpPr>
          <p:nvPr>
            <p:ph type="body" idx="1"/>
          </p:nvPr>
        </p:nvSpPr>
        <p:spPr>
          <a:xfrm>
            <a:off x="685800" y="1524000"/>
            <a:ext cx="7772400" cy="4572000"/>
          </a:xfrm>
        </p:spPr>
        <p:txBody>
          <a:bodyPr/>
          <a:lstStyle/>
          <a:p>
            <a:r>
              <a:rPr lang="en-US" sz="2800"/>
              <a:t>McKesson will distribute vaccine based on orders received from the state through CDC’s ordering system, VACMAN.</a:t>
            </a:r>
          </a:p>
          <a:p>
            <a:r>
              <a:rPr lang="en-US" sz="2800"/>
              <a:t>McKesson will ship vaccine and ancillary supplies.</a:t>
            </a:r>
          </a:p>
          <a:p>
            <a:pPr lvl="1"/>
            <a:r>
              <a:rPr lang="en-US" sz="2400"/>
              <a:t>Needles, syringes, sharps containers, alcohol wipes, etc.</a:t>
            </a:r>
          </a:p>
          <a:p>
            <a:pPr lvl="1"/>
            <a:r>
              <a:rPr lang="en-US" sz="2400"/>
              <a:t>H1N1 vaccination card.</a:t>
            </a:r>
          </a:p>
          <a:p>
            <a:r>
              <a:rPr lang="en-US" sz="2800"/>
              <a:t>Minimum number of doses per order is 100.</a:t>
            </a:r>
          </a:p>
          <a:p>
            <a:pPr lvl="1"/>
            <a:r>
              <a:rPr lang="en-US" sz="2400"/>
              <a:t>Increments of 100.</a:t>
            </a:r>
          </a:p>
        </p:txBody>
      </p:sp>
    </p:spTree>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Rectangle 2"/>
          <p:cNvSpPr>
            <a:spLocks noGrp="1" noChangeArrowheads="1"/>
          </p:cNvSpPr>
          <p:nvPr>
            <p:ph type="title"/>
          </p:nvPr>
        </p:nvSpPr>
        <p:spPr/>
        <p:txBody>
          <a:bodyPr/>
          <a:lstStyle/>
          <a:p>
            <a:r>
              <a:rPr lang="en-US"/>
              <a:t>Distribution</a:t>
            </a:r>
          </a:p>
        </p:txBody>
      </p:sp>
      <p:sp>
        <p:nvSpPr>
          <p:cNvPr id="315395" name="Rectangle 3"/>
          <p:cNvSpPr>
            <a:spLocks noGrp="1" noChangeArrowheads="1"/>
          </p:cNvSpPr>
          <p:nvPr>
            <p:ph type="body" idx="1"/>
          </p:nvPr>
        </p:nvSpPr>
        <p:spPr>
          <a:xfrm>
            <a:off x="685800" y="1524000"/>
            <a:ext cx="7772400" cy="5029200"/>
          </a:xfrm>
        </p:spPr>
        <p:txBody>
          <a:bodyPr/>
          <a:lstStyle/>
          <a:p>
            <a:pPr>
              <a:lnSpc>
                <a:spcPct val="90000"/>
              </a:lnSpc>
            </a:pPr>
            <a:r>
              <a:rPr lang="en-US"/>
              <a:t>McKesson will report doses shipped to the NDDoH.</a:t>
            </a:r>
          </a:p>
          <a:p>
            <a:pPr lvl="1">
              <a:lnSpc>
                <a:spcPct val="90000"/>
              </a:lnSpc>
            </a:pPr>
            <a:r>
              <a:rPr lang="en-US"/>
              <a:t>Electronically transferred to inventories in NDIIS.</a:t>
            </a:r>
          </a:p>
          <a:p>
            <a:pPr>
              <a:lnSpc>
                <a:spcPct val="90000"/>
              </a:lnSpc>
            </a:pPr>
            <a:r>
              <a:rPr lang="en-US"/>
              <a:t>Unlimited number of sites for vaccine to be shipped to in North Dakota.</a:t>
            </a:r>
          </a:p>
          <a:p>
            <a:pPr>
              <a:lnSpc>
                <a:spcPct val="90000"/>
              </a:lnSpc>
            </a:pPr>
            <a:r>
              <a:rPr lang="en-US"/>
              <a:t>Providers should check cold storage capabilities.</a:t>
            </a:r>
          </a:p>
          <a:p>
            <a:pPr lvl="1">
              <a:lnSpc>
                <a:spcPct val="90000"/>
              </a:lnSpc>
            </a:pPr>
            <a:r>
              <a:rPr lang="en-US"/>
              <a:t>What is the maximum amount of storage available during seasonal influenza vaccination?</a:t>
            </a:r>
          </a:p>
        </p:txBody>
      </p:sp>
    </p:spTree>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Rectangle 2"/>
          <p:cNvSpPr>
            <a:spLocks noGrp="1" noChangeArrowheads="1"/>
          </p:cNvSpPr>
          <p:nvPr>
            <p:ph type="title"/>
          </p:nvPr>
        </p:nvSpPr>
        <p:spPr/>
        <p:txBody>
          <a:bodyPr/>
          <a:lstStyle/>
          <a:p>
            <a:r>
              <a:rPr lang="en-US"/>
              <a:t>Enrollment</a:t>
            </a:r>
          </a:p>
        </p:txBody>
      </p:sp>
      <p:sp>
        <p:nvSpPr>
          <p:cNvPr id="316419" name="Rectangle 3"/>
          <p:cNvSpPr>
            <a:spLocks noGrp="1" noChangeArrowheads="1"/>
          </p:cNvSpPr>
          <p:nvPr>
            <p:ph type="body" idx="1"/>
          </p:nvPr>
        </p:nvSpPr>
        <p:spPr>
          <a:xfrm>
            <a:off x="685800" y="1600200"/>
            <a:ext cx="7772400" cy="4495800"/>
          </a:xfrm>
        </p:spPr>
        <p:txBody>
          <a:bodyPr/>
          <a:lstStyle/>
          <a:p>
            <a:pPr>
              <a:lnSpc>
                <a:spcPct val="90000"/>
              </a:lnSpc>
            </a:pPr>
            <a:r>
              <a:rPr lang="en-US"/>
              <a:t>Providers are required to sign an enrollment form in order to receive H1N1 vaccine.</a:t>
            </a:r>
          </a:p>
          <a:p>
            <a:pPr lvl="1">
              <a:lnSpc>
                <a:spcPct val="90000"/>
              </a:lnSpc>
            </a:pPr>
            <a:r>
              <a:rPr lang="en-US"/>
              <a:t>CDC is creating a standardized form. It is currently unavailable.</a:t>
            </a:r>
          </a:p>
          <a:p>
            <a:pPr>
              <a:lnSpc>
                <a:spcPct val="90000"/>
              </a:lnSpc>
            </a:pPr>
            <a:r>
              <a:rPr lang="en-US"/>
              <a:t>Enrollment requirements unknown, but most likely include:</a:t>
            </a:r>
          </a:p>
          <a:p>
            <a:pPr lvl="1">
              <a:lnSpc>
                <a:spcPct val="90000"/>
              </a:lnSpc>
            </a:pPr>
            <a:r>
              <a:rPr lang="en-US"/>
              <a:t>Proper storage and handling</a:t>
            </a:r>
          </a:p>
          <a:p>
            <a:pPr lvl="1">
              <a:lnSpc>
                <a:spcPct val="90000"/>
              </a:lnSpc>
            </a:pPr>
            <a:r>
              <a:rPr lang="en-US"/>
              <a:t>Following of ACIP recommendations</a:t>
            </a:r>
          </a:p>
          <a:p>
            <a:pPr lvl="1">
              <a:lnSpc>
                <a:spcPct val="90000"/>
              </a:lnSpc>
            </a:pPr>
            <a:r>
              <a:rPr lang="en-US"/>
              <a:t>Reporting of doses administered?</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5"/>
          <p:cNvSpPr>
            <a:spLocks noGrp="1"/>
          </p:cNvSpPr>
          <p:nvPr>
            <p:ph type="sldNum" sz="quarter" idx="4294967295"/>
          </p:nvPr>
        </p:nvSpPr>
        <p:spPr>
          <a:xfrm>
            <a:off x="6553200" y="6245225"/>
            <a:ext cx="2289175" cy="476250"/>
          </a:xfrm>
          <a:prstGeom prst="rect">
            <a:avLst/>
          </a:prstGeom>
        </p:spPr>
        <p:txBody>
          <a:bodyPr/>
          <a:lstStyle/>
          <a:p>
            <a:endParaRPr lang="en-US" dirty="0"/>
          </a:p>
        </p:txBody>
      </p:sp>
      <p:sp>
        <p:nvSpPr>
          <p:cNvPr id="21506" name="Rectangle 2"/>
          <p:cNvSpPr>
            <a:spLocks noGrp="1" noRot="1" noChangeArrowheads="1"/>
          </p:cNvSpPr>
          <p:nvPr>
            <p:ph type="title"/>
          </p:nvPr>
        </p:nvSpPr>
        <p:spPr>
          <a:xfrm>
            <a:off x="301625" y="228600"/>
            <a:ext cx="8540750" cy="609600"/>
          </a:xfrm>
        </p:spPr>
        <p:txBody>
          <a:bodyPr/>
          <a:lstStyle/>
          <a:p>
            <a:pPr algn="l"/>
            <a:r>
              <a:rPr lang="en-US" sz="3200" b="1">
                <a:effectLst/>
              </a:rPr>
              <a:t>Estimates of the Impact of an Influenza</a:t>
            </a:r>
            <a:br>
              <a:rPr lang="en-US" sz="3200" b="1">
                <a:effectLst/>
              </a:rPr>
            </a:br>
            <a:endParaRPr lang="en-US" sz="3200">
              <a:effectLst/>
            </a:endParaRPr>
          </a:p>
        </p:txBody>
      </p:sp>
      <p:graphicFrame>
        <p:nvGraphicFramePr>
          <p:cNvPr id="21551" name="Group 47"/>
          <p:cNvGraphicFramePr>
            <a:graphicFrameLocks noGrp="1"/>
          </p:cNvGraphicFramePr>
          <p:nvPr>
            <p:ph idx="1"/>
          </p:nvPr>
        </p:nvGraphicFramePr>
        <p:xfrm>
          <a:off x="304800" y="1295401"/>
          <a:ext cx="8534401" cy="4802051"/>
        </p:xfrm>
        <a:graphic>
          <a:graphicData uri="http://schemas.openxmlformats.org/drawingml/2006/table">
            <a:tbl>
              <a:tblPr/>
              <a:tblGrid>
                <a:gridCol w="2844272"/>
                <a:gridCol w="2845858"/>
                <a:gridCol w="2844271"/>
              </a:tblGrid>
              <a:tr h="595811">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pitchFamily="34" charset="0"/>
                        <a:buNone/>
                        <a:tabLst/>
                      </a:pPr>
                      <a:endPar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66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pitchFamily="34" charset="0"/>
                        <a:buNone/>
                        <a:tabLst/>
                      </a:pP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Arial" pitchFamily="34" charset="0"/>
                        </a:rPr>
                        <a:t>1957 and 1968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66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pitchFamily="34" charset="0"/>
                        <a:buNone/>
                        <a:tabLst/>
                      </a:pP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Arial" pitchFamily="34" charset="0"/>
                        </a:rPr>
                        <a:t>1918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6600"/>
                    </a:solidFill>
                  </a:tcPr>
                </a:tc>
              </a:tr>
              <a:tr h="662698">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pitchFamily="34" charset="0"/>
                        <a:buNone/>
                        <a:tabLst/>
                      </a:pPr>
                      <a:r>
                        <a:rPr kumimoji="0" lang="en-US" sz="2000" b="0" i="0" u="none" strike="noStrike" cap="none" normalizeH="0" baseline="0" dirty="0" smtClean="0">
                          <a:ln>
                            <a:noFill/>
                          </a:ln>
                          <a:solidFill>
                            <a:srgbClr val="FFFFFF"/>
                          </a:solidFill>
                          <a:effectLst/>
                          <a:latin typeface="TimesNewRomanPS-BoldMT" charset="0"/>
                          <a:cs typeface="Arial" pitchFamily="34" charset="0"/>
                        </a:rPr>
                        <a:t>Illness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66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pitchFamily="34" charset="0"/>
                        <a:buNone/>
                        <a:tabLst/>
                      </a:pPr>
                      <a:r>
                        <a:rPr kumimoji="0" lang="en-US" sz="2000" b="0" i="0" u="none" strike="noStrike" cap="none" normalizeH="0" baseline="0" dirty="0" smtClean="0">
                          <a:ln>
                            <a:noFill/>
                          </a:ln>
                          <a:solidFill>
                            <a:srgbClr val="FFFFFF"/>
                          </a:solidFill>
                          <a:effectLst/>
                          <a:latin typeface="TimesNewRomanPS-BoldMT" charset="0"/>
                          <a:cs typeface="Arial" pitchFamily="34" charset="0"/>
                        </a:rPr>
                        <a:t>90 million - 30% (160,000)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66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pitchFamily="34" charset="0"/>
                        <a:buNone/>
                        <a:tabLst/>
                      </a:pPr>
                      <a:r>
                        <a:rPr kumimoji="0" lang="en-US" sz="2000" b="0" i="0" u="none" strike="noStrike" cap="none" normalizeH="0" baseline="0" dirty="0" smtClean="0">
                          <a:ln>
                            <a:noFill/>
                          </a:ln>
                          <a:solidFill>
                            <a:srgbClr val="FFFFFF"/>
                          </a:solidFill>
                          <a:effectLst/>
                          <a:latin typeface="TimesNewRomanPS-BoldMT" charset="0"/>
                          <a:cs typeface="Arial" pitchFamily="34" charset="0"/>
                        </a:rPr>
                        <a:t>90 million - 30% (160,000)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6600"/>
                    </a:solidFill>
                  </a:tcPr>
                </a:tc>
              </a:tr>
              <a:tr h="662698">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pitchFamily="34" charset="0"/>
                        <a:buNone/>
                        <a:tabLst/>
                      </a:pPr>
                      <a:r>
                        <a:rPr kumimoji="0" lang="en-US" sz="2000" b="0" i="0" u="none" strike="noStrike" cap="none" normalizeH="0" baseline="0" dirty="0" smtClean="0">
                          <a:ln>
                            <a:noFill/>
                          </a:ln>
                          <a:solidFill>
                            <a:schemeClr val="tx1"/>
                          </a:solidFill>
                          <a:effectLst/>
                          <a:latin typeface="Tahoma" pitchFamily="34" charset="0"/>
                          <a:cs typeface="Arial" pitchFamily="34" charset="0"/>
                        </a:rPr>
                        <a:t>Outpatient medical care</a:t>
                      </a:r>
                      <a:endPar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66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pitchFamily="34" charset="0"/>
                        <a:buNone/>
                        <a:tabLst/>
                      </a:pPr>
                      <a:r>
                        <a:rPr kumimoji="0" lang="en-US" sz="2000" b="0" i="0" u="none" strike="noStrike" cap="none" normalizeH="0" baseline="0" dirty="0" smtClean="0">
                          <a:ln>
                            <a:noFill/>
                          </a:ln>
                          <a:solidFill>
                            <a:schemeClr val="tx1"/>
                          </a:solidFill>
                          <a:effectLst/>
                          <a:latin typeface="Tahoma" pitchFamily="34" charset="0"/>
                          <a:cs typeface="Arial" pitchFamily="34" charset="0"/>
                        </a:rPr>
                        <a:t>45 million - 50% (80,000)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66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pitchFamily="34" charset="0"/>
                        <a:buNone/>
                        <a:tabLst/>
                      </a:pPr>
                      <a:r>
                        <a:rPr kumimoji="0" lang="en-US" sz="2000" b="0" i="0" u="none" strike="noStrike" cap="none" normalizeH="0" baseline="0" dirty="0" smtClean="0">
                          <a:ln>
                            <a:noFill/>
                          </a:ln>
                          <a:solidFill>
                            <a:schemeClr val="tx1"/>
                          </a:solidFill>
                          <a:effectLst/>
                          <a:latin typeface="Tahoma" pitchFamily="34" charset="0"/>
                          <a:cs typeface="Arial" pitchFamily="34" charset="0"/>
                        </a:rPr>
                        <a:t>45 million - 50% (80,000)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6600"/>
                    </a:solidFill>
                  </a:tcPr>
                </a:tc>
              </a:tr>
              <a:tr h="662698">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pitchFamily="34" charset="0"/>
                        <a:buNone/>
                        <a:tabLst/>
                      </a:pPr>
                      <a:r>
                        <a:rPr kumimoji="0" lang="en-US" sz="2000" b="0" i="0" u="none" strike="noStrike" cap="none" normalizeH="0" baseline="0" dirty="0" smtClean="0">
                          <a:ln>
                            <a:noFill/>
                          </a:ln>
                          <a:solidFill>
                            <a:schemeClr val="tx1"/>
                          </a:solidFill>
                          <a:effectLst/>
                          <a:latin typeface="Tahoma" pitchFamily="34" charset="0"/>
                          <a:cs typeface="Arial" pitchFamily="34" charset="0"/>
                        </a:rPr>
                        <a:t>Hospitalization</a:t>
                      </a:r>
                      <a:endPar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66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pitchFamily="34" charset="0"/>
                        <a:buNone/>
                        <a:tabLst/>
                      </a:pPr>
                      <a:r>
                        <a:rPr kumimoji="0" lang="en-US" sz="2000" b="0" i="0" u="none" strike="noStrike" cap="none" normalizeH="0" baseline="0" dirty="0" smtClean="0">
                          <a:ln>
                            <a:noFill/>
                          </a:ln>
                          <a:solidFill>
                            <a:schemeClr val="tx1"/>
                          </a:solidFill>
                          <a:effectLst/>
                          <a:latin typeface="Tahoma" pitchFamily="34" charset="0"/>
                          <a:cs typeface="Arial" pitchFamily="34" charset="0"/>
                        </a:rPr>
                        <a:t>865,000 (1600) – 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66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pitchFamily="34" charset="0"/>
                        <a:buNone/>
                        <a:tabLst/>
                      </a:pPr>
                      <a:r>
                        <a:rPr kumimoji="0" lang="en-US" sz="2000" b="0" i="0" u="none" strike="noStrike" cap="none" normalizeH="0" baseline="0" smtClean="0">
                          <a:ln>
                            <a:noFill/>
                          </a:ln>
                          <a:solidFill>
                            <a:schemeClr val="tx1"/>
                          </a:solidFill>
                          <a:effectLst/>
                          <a:latin typeface="Tahoma" pitchFamily="34" charset="0"/>
                          <a:cs typeface="Arial" pitchFamily="34" charset="0"/>
                        </a:rPr>
                        <a:t>9, 900,000 (19,200) – 12%</a:t>
                      </a:r>
                      <a:endParaRPr kumimoji="0" lang="en-US"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6600"/>
                    </a:solidFill>
                  </a:tcPr>
                </a:tc>
              </a:tr>
              <a:tr h="662698">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pitchFamily="34" charset="0"/>
                        <a:buNone/>
                        <a:tabLst/>
                      </a:pPr>
                      <a:r>
                        <a:rPr kumimoji="0" lang="en-US" sz="2000" b="0" i="0" u="none" strike="noStrike" cap="none" normalizeH="0" baseline="0" smtClean="0">
                          <a:ln>
                            <a:noFill/>
                          </a:ln>
                          <a:solidFill>
                            <a:schemeClr val="tx1"/>
                          </a:solidFill>
                          <a:effectLst/>
                          <a:latin typeface="Tahoma" pitchFamily="34" charset="0"/>
                          <a:cs typeface="Arial" pitchFamily="34" charset="0"/>
                        </a:rPr>
                        <a:t>ICU care</a:t>
                      </a:r>
                      <a:endParaRPr kumimoji="0" lang="en-US"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66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pitchFamily="34" charset="0"/>
                        <a:buNone/>
                        <a:tabLst/>
                      </a:pPr>
                      <a:r>
                        <a:rPr kumimoji="0" lang="en-US" sz="2000" b="0" i="0" u="none" strike="noStrike" cap="none" normalizeH="0" baseline="0" dirty="0" smtClean="0">
                          <a:ln>
                            <a:noFill/>
                          </a:ln>
                          <a:solidFill>
                            <a:schemeClr val="tx1"/>
                          </a:solidFill>
                          <a:effectLst/>
                          <a:latin typeface="Tahoma" pitchFamily="34" charset="0"/>
                          <a:cs typeface="Arial" pitchFamily="34" charset="0"/>
                        </a:rPr>
                        <a:t>128,750 (256) – 0.16%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66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pitchFamily="34" charset="0"/>
                        <a:buNone/>
                        <a:tabLst/>
                      </a:pPr>
                      <a:r>
                        <a:rPr kumimoji="0" lang="en-US" sz="2000" b="0" i="0" u="none" strike="noStrike" cap="none" normalizeH="0" baseline="0" smtClean="0">
                          <a:ln>
                            <a:noFill/>
                          </a:ln>
                          <a:solidFill>
                            <a:schemeClr val="tx1"/>
                          </a:solidFill>
                          <a:effectLst/>
                          <a:latin typeface="Tahoma" pitchFamily="34" charset="0"/>
                          <a:cs typeface="Arial" pitchFamily="34" charset="0"/>
                        </a:rPr>
                        <a:t>1,485,000 (2880) – 1.8%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6600"/>
                    </a:solidFill>
                  </a:tcPr>
                </a:tc>
              </a:tr>
              <a:tr h="662698">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pitchFamily="34" charset="0"/>
                        <a:buNone/>
                        <a:tabLst/>
                      </a:pPr>
                      <a:r>
                        <a:rPr kumimoji="0" lang="en-US" sz="2000" b="0" i="0" u="none" strike="noStrike" cap="none" normalizeH="0" baseline="0" smtClean="0">
                          <a:ln>
                            <a:noFill/>
                          </a:ln>
                          <a:solidFill>
                            <a:schemeClr val="tx1"/>
                          </a:solidFill>
                          <a:effectLst/>
                          <a:latin typeface="Tahoma" pitchFamily="34" charset="0"/>
                          <a:cs typeface="Arial" pitchFamily="34" charset="0"/>
                        </a:rPr>
                        <a:t>Mechanical ventilation</a:t>
                      </a:r>
                      <a:endParaRPr kumimoji="0" lang="en-US"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66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pitchFamily="34" charset="0"/>
                        <a:buNone/>
                        <a:tabLst/>
                      </a:pPr>
                      <a:r>
                        <a:rPr kumimoji="0" lang="en-US" sz="2000" b="0" i="0" u="none" strike="noStrike" cap="none" normalizeH="0" baseline="0" dirty="0" smtClean="0">
                          <a:ln>
                            <a:noFill/>
                          </a:ln>
                          <a:solidFill>
                            <a:schemeClr val="tx1"/>
                          </a:solidFill>
                          <a:effectLst/>
                          <a:latin typeface="Tahoma" pitchFamily="34" charset="0"/>
                          <a:cs typeface="Arial" pitchFamily="34" charset="0"/>
                        </a:rPr>
                        <a:t>64,875 (128) – 0.08%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66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pitchFamily="34" charset="0"/>
                        <a:buNone/>
                        <a:tabLst/>
                      </a:pPr>
                      <a:r>
                        <a:rPr kumimoji="0" lang="en-US" sz="2000" b="0" i="0" u="none" strike="noStrike" cap="none" normalizeH="0" baseline="0" dirty="0" smtClean="0">
                          <a:ln>
                            <a:noFill/>
                          </a:ln>
                          <a:solidFill>
                            <a:schemeClr val="tx1"/>
                          </a:solidFill>
                          <a:effectLst/>
                          <a:latin typeface="Tahoma" pitchFamily="34" charset="0"/>
                          <a:cs typeface="Arial" pitchFamily="34" charset="0"/>
                        </a:rPr>
                        <a:t>745,500 (1488) – 0.93%</a:t>
                      </a:r>
                      <a:endPar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6600"/>
                    </a:solidFill>
                  </a:tcPr>
                </a:tc>
              </a:tr>
              <a:tr h="662698">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pitchFamily="34" charset="0"/>
                        <a:buNone/>
                        <a:tabLst/>
                      </a:pPr>
                      <a:r>
                        <a:rPr kumimoji="0" lang="en-US" sz="2000" b="0" i="0" u="none" strike="noStrike" cap="none" normalizeH="0" baseline="0" smtClean="0">
                          <a:ln>
                            <a:noFill/>
                          </a:ln>
                          <a:solidFill>
                            <a:schemeClr val="tx1"/>
                          </a:solidFill>
                          <a:effectLst/>
                          <a:latin typeface="Tahoma" pitchFamily="34" charset="0"/>
                          <a:cs typeface="Arial" pitchFamily="34" charset="0"/>
                        </a:rPr>
                        <a:t>Deaths</a:t>
                      </a:r>
                      <a:endParaRPr kumimoji="0" lang="en-US"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3366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pitchFamily="34" charset="0"/>
                        <a:buNone/>
                        <a:tabLst/>
                      </a:pPr>
                      <a:r>
                        <a:rPr kumimoji="0" lang="en-US" sz="2000" b="0" i="0" u="none" strike="noStrike" cap="none" normalizeH="0" baseline="0" smtClean="0">
                          <a:ln>
                            <a:noFill/>
                          </a:ln>
                          <a:solidFill>
                            <a:schemeClr val="tx1"/>
                          </a:solidFill>
                          <a:effectLst/>
                          <a:latin typeface="Tahoma" pitchFamily="34" charset="0"/>
                          <a:cs typeface="Arial" pitchFamily="34" charset="0"/>
                        </a:rPr>
                        <a:t>209,000 (416) – 0.26%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3366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pitchFamily="34" charset="0"/>
                        <a:buNone/>
                        <a:tabLst/>
                      </a:pPr>
                      <a:r>
                        <a:rPr kumimoji="0" lang="en-US" sz="2000" b="0" i="0" u="none" strike="noStrike" cap="none" normalizeH="0" baseline="0" dirty="0" smtClean="0">
                          <a:ln>
                            <a:noFill/>
                          </a:ln>
                          <a:solidFill>
                            <a:schemeClr val="tx1"/>
                          </a:solidFill>
                          <a:effectLst/>
                          <a:latin typeface="Tahoma" pitchFamily="34" charset="0"/>
                          <a:cs typeface="Arial" pitchFamily="34" charset="0"/>
                        </a:rPr>
                        <a:t>1,903,000 (3840) – 2.4%</a:t>
                      </a:r>
                      <a:endPar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336600"/>
                    </a:solidFill>
                  </a:tcPr>
                </a:tc>
              </a:tr>
            </a:tbl>
          </a:graphicData>
        </a:graphic>
      </p:graphicFrame>
      <p:sp>
        <p:nvSpPr>
          <p:cNvPr id="21541" name="Text Box 37"/>
          <p:cNvSpPr txBox="1">
            <a:spLocks noChangeArrowheads="1"/>
          </p:cNvSpPr>
          <p:nvPr/>
        </p:nvSpPr>
        <p:spPr bwMode="auto">
          <a:xfrm>
            <a:off x="381000" y="838200"/>
            <a:ext cx="3147015" cy="369332"/>
          </a:xfrm>
          <a:prstGeom prst="rect">
            <a:avLst/>
          </a:prstGeom>
          <a:noFill/>
          <a:ln w="9525">
            <a:noFill/>
            <a:miter lim="800000"/>
            <a:headEnd/>
            <a:tailEnd/>
          </a:ln>
          <a:effectLst/>
        </p:spPr>
        <p:txBody>
          <a:bodyPr wrap="none">
            <a:spAutoFit/>
          </a:bodyPr>
          <a:lstStyle/>
          <a:p>
            <a:r>
              <a:rPr lang="en-US" dirty="0">
                <a:solidFill>
                  <a:srgbClr val="002060"/>
                </a:solidFill>
                <a:latin typeface="Arial" pitchFamily="34" charset="0"/>
                <a:cs typeface="Arial" pitchFamily="34" charset="0"/>
              </a:rPr>
              <a:t>ND estimates in parentheses</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Rectangle 2"/>
          <p:cNvSpPr>
            <a:spLocks noGrp="1" noChangeArrowheads="1"/>
          </p:cNvSpPr>
          <p:nvPr>
            <p:ph type="title"/>
          </p:nvPr>
        </p:nvSpPr>
        <p:spPr/>
        <p:txBody>
          <a:bodyPr/>
          <a:lstStyle/>
          <a:p>
            <a:r>
              <a:rPr lang="en-US"/>
              <a:t>Administration Fee</a:t>
            </a:r>
          </a:p>
        </p:txBody>
      </p:sp>
      <p:sp>
        <p:nvSpPr>
          <p:cNvPr id="317443" name="Rectangle 3"/>
          <p:cNvSpPr>
            <a:spLocks noGrp="1" noChangeArrowheads="1"/>
          </p:cNvSpPr>
          <p:nvPr>
            <p:ph type="body" idx="1"/>
          </p:nvPr>
        </p:nvSpPr>
        <p:spPr>
          <a:xfrm>
            <a:off x="685800" y="1600200"/>
            <a:ext cx="7772400" cy="4495800"/>
          </a:xfrm>
        </p:spPr>
        <p:txBody>
          <a:bodyPr/>
          <a:lstStyle/>
          <a:p>
            <a:pPr>
              <a:lnSpc>
                <a:spcPct val="90000"/>
              </a:lnSpc>
            </a:pPr>
            <a:r>
              <a:rPr lang="en-US" sz="2800"/>
              <a:t>The federal government will set a maximum administration fee.</a:t>
            </a:r>
          </a:p>
          <a:p>
            <a:pPr lvl="1">
              <a:lnSpc>
                <a:spcPct val="90000"/>
              </a:lnSpc>
            </a:pPr>
            <a:r>
              <a:rPr lang="en-US" sz="2400"/>
              <a:t>Most likely at the </a:t>
            </a:r>
            <a:r>
              <a:rPr lang="en-US" sz="2400" u="sng"/>
              <a:t>Medicare rate</a:t>
            </a:r>
            <a:r>
              <a:rPr lang="en-US" sz="2400"/>
              <a:t>: $18.45/dose in North Dakota. (Different than Medicaid fee cap for VFC:$13.90)</a:t>
            </a:r>
          </a:p>
          <a:p>
            <a:pPr>
              <a:lnSpc>
                <a:spcPct val="90000"/>
              </a:lnSpc>
            </a:pPr>
            <a:r>
              <a:rPr lang="en-US" sz="2800"/>
              <a:t>Administration fee may be billed to patient, Medicaid, Medicare, private insurance, etc.</a:t>
            </a:r>
          </a:p>
          <a:p>
            <a:pPr>
              <a:lnSpc>
                <a:spcPct val="90000"/>
              </a:lnSpc>
            </a:pPr>
            <a:r>
              <a:rPr lang="en-US" sz="2800"/>
              <a:t>Local public health units cannot refuse to vaccinate based on inability to pay.</a:t>
            </a:r>
          </a:p>
          <a:p>
            <a:pPr lvl="1">
              <a:lnSpc>
                <a:spcPct val="90000"/>
              </a:lnSpc>
            </a:pPr>
            <a:r>
              <a:rPr lang="en-US" sz="2400"/>
              <a:t>Private providers will probably be able to refuse vaccination if patient is unable to pay.</a:t>
            </a:r>
          </a:p>
        </p:txBody>
      </p:sp>
    </p:spTree>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Rectangle 2"/>
          <p:cNvSpPr>
            <a:spLocks noGrp="1" noChangeArrowheads="1"/>
          </p:cNvSpPr>
          <p:nvPr>
            <p:ph type="title"/>
          </p:nvPr>
        </p:nvSpPr>
        <p:spPr/>
        <p:txBody>
          <a:bodyPr/>
          <a:lstStyle/>
          <a:p>
            <a:r>
              <a:rPr lang="en-US"/>
              <a:t>NDIIS</a:t>
            </a:r>
          </a:p>
        </p:txBody>
      </p:sp>
      <p:sp>
        <p:nvSpPr>
          <p:cNvPr id="318467" name="Rectangle 3"/>
          <p:cNvSpPr>
            <a:spLocks noGrp="1" noChangeArrowheads="1"/>
          </p:cNvSpPr>
          <p:nvPr>
            <p:ph type="body" idx="1"/>
          </p:nvPr>
        </p:nvSpPr>
        <p:spPr>
          <a:xfrm>
            <a:off x="685800" y="1524000"/>
            <a:ext cx="7772400" cy="4572000"/>
          </a:xfrm>
        </p:spPr>
        <p:txBody>
          <a:bodyPr/>
          <a:lstStyle/>
          <a:p>
            <a:pPr>
              <a:lnSpc>
                <a:spcPct val="90000"/>
              </a:lnSpc>
            </a:pPr>
            <a:r>
              <a:rPr lang="en-US"/>
              <a:t>The North Dakota Immunization Information System (NDIIS) will be used to track doses administered.</a:t>
            </a:r>
          </a:p>
          <a:p>
            <a:pPr lvl="1">
              <a:lnSpc>
                <a:spcPct val="90000"/>
              </a:lnSpc>
            </a:pPr>
            <a:r>
              <a:rPr lang="en-US"/>
              <a:t>Similar data entry to other vaccines, but includes high-risk groups for vaccination.</a:t>
            </a:r>
          </a:p>
          <a:p>
            <a:pPr lvl="1">
              <a:lnSpc>
                <a:spcPct val="90000"/>
              </a:lnSpc>
            </a:pPr>
            <a:r>
              <a:rPr lang="en-US"/>
              <a:t>Exploring the possibility of scanning.</a:t>
            </a:r>
          </a:p>
          <a:p>
            <a:pPr>
              <a:lnSpc>
                <a:spcPct val="90000"/>
              </a:lnSpc>
            </a:pPr>
            <a:r>
              <a:rPr lang="en-US"/>
              <a:t>Doses administered must be reported to CDC by the state on a weekly basis.</a:t>
            </a:r>
          </a:p>
          <a:p>
            <a:pPr lvl="1">
              <a:lnSpc>
                <a:spcPct val="90000"/>
              </a:lnSpc>
            </a:pPr>
            <a:r>
              <a:rPr lang="en-US"/>
              <a:t>Report each Tuesday for the previous week.</a:t>
            </a:r>
          </a:p>
        </p:txBody>
      </p:sp>
    </p:spTree>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2"/>
          <p:cNvSpPr>
            <a:spLocks noGrp="1" noChangeArrowheads="1"/>
          </p:cNvSpPr>
          <p:nvPr>
            <p:ph type="title"/>
          </p:nvPr>
        </p:nvSpPr>
        <p:spPr/>
        <p:txBody>
          <a:bodyPr/>
          <a:lstStyle/>
          <a:p>
            <a:r>
              <a:rPr lang="en-US"/>
              <a:t>NDIIS</a:t>
            </a:r>
          </a:p>
        </p:txBody>
      </p:sp>
      <p:sp>
        <p:nvSpPr>
          <p:cNvPr id="321539" name="Rectangle 3"/>
          <p:cNvSpPr>
            <a:spLocks noGrp="1" noChangeArrowheads="1"/>
          </p:cNvSpPr>
          <p:nvPr>
            <p:ph type="body" idx="1"/>
          </p:nvPr>
        </p:nvSpPr>
        <p:spPr>
          <a:xfrm>
            <a:off x="685800" y="1600200"/>
            <a:ext cx="7772400" cy="4876800"/>
          </a:xfrm>
        </p:spPr>
        <p:txBody>
          <a:bodyPr/>
          <a:lstStyle/>
          <a:p>
            <a:pPr>
              <a:lnSpc>
                <a:spcPct val="90000"/>
              </a:lnSpc>
            </a:pPr>
            <a:r>
              <a:rPr lang="en-US"/>
              <a:t>Ability to run reports to determine who needs second dose vaccination.</a:t>
            </a:r>
          </a:p>
          <a:p>
            <a:pPr lvl="1">
              <a:lnSpc>
                <a:spcPct val="90000"/>
              </a:lnSpc>
            </a:pPr>
            <a:r>
              <a:rPr lang="en-US"/>
              <a:t>Reminder/Recall conducted by NDDoH.</a:t>
            </a:r>
          </a:p>
          <a:p>
            <a:pPr>
              <a:lnSpc>
                <a:spcPct val="90000"/>
              </a:lnSpc>
            </a:pPr>
            <a:r>
              <a:rPr lang="en-US"/>
              <a:t>Must have username and password to access the NDIIS.</a:t>
            </a:r>
          </a:p>
          <a:p>
            <a:pPr>
              <a:lnSpc>
                <a:spcPct val="90000"/>
              </a:lnSpc>
            </a:pPr>
            <a:r>
              <a:rPr lang="en-US"/>
              <a:t>Contact the NDDoH at 701.328.3386 or toll-free at 800.472.2180 if interested in obtaining access.</a:t>
            </a:r>
          </a:p>
          <a:p>
            <a:pPr>
              <a:lnSpc>
                <a:spcPct val="90000"/>
              </a:lnSpc>
            </a:pPr>
            <a:r>
              <a:rPr lang="en-US"/>
              <a:t>Trainings are being scheduled for the NDIIS.</a:t>
            </a:r>
          </a:p>
        </p:txBody>
      </p:sp>
    </p:spTree>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Rectangle 2"/>
          <p:cNvSpPr>
            <a:spLocks noGrp="1" noChangeArrowheads="1"/>
          </p:cNvSpPr>
          <p:nvPr>
            <p:ph type="title"/>
          </p:nvPr>
        </p:nvSpPr>
        <p:spPr/>
        <p:txBody>
          <a:bodyPr/>
          <a:lstStyle/>
          <a:p>
            <a:r>
              <a:rPr lang="en-US"/>
              <a:t>VAERS</a:t>
            </a:r>
          </a:p>
        </p:txBody>
      </p:sp>
      <p:sp>
        <p:nvSpPr>
          <p:cNvPr id="319491" name="Rectangle 3"/>
          <p:cNvSpPr>
            <a:spLocks noGrp="1" noChangeArrowheads="1"/>
          </p:cNvSpPr>
          <p:nvPr>
            <p:ph type="body" idx="1"/>
          </p:nvPr>
        </p:nvSpPr>
        <p:spPr>
          <a:xfrm>
            <a:off x="685800" y="1524000"/>
            <a:ext cx="7772400" cy="4572000"/>
          </a:xfrm>
        </p:spPr>
        <p:txBody>
          <a:bodyPr/>
          <a:lstStyle/>
          <a:p>
            <a:pPr>
              <a:lnSpc>
                <a:spcPct val="90000"/>
              </a:lnSpc>
            </a:pPr>
            <a:r>
              <a:rPr lang="en-US"/>
              <a:t>Vaccine adverse events should be reported to the NDDoH.</a:t>
            </a:r>
          </a:p>
          <a:p>
            <a:pPr>
              <a:lnSpc>
                <a:spcPct val="90000"/>
              </a:lnSpc>
            </a:pPr>
            <a:r>
              <a:rPr lang="en-US"/>
              <a:t>Forms available at: </a:t>
            </a:r>
            <a:r>
              <a:rPr lang="en-US">
                <a:hlinkClick r:id="rId2"/>
              </a:rPr>
              <a:t>http://vaers.hhs.gov/</a:t>
            </a:r>
            <a:r>
              <a:rPr lang="en-US"/>
              <a:t> or through the NDDoH Immunization Program.</a:t>
            </a:r>
          </a:p>
          <a:p>
            <a:pPr>
              <a:lnSpc>
                <a:spcPct val="90000"/>
              </a:lnSpc>
            </a:pPr>
            <a:r>
              <a:rPr lang="en-US"/>
              <a:t>VAERS module will be available in NDIIS.</a:t>
            </a:r>
          </a:p>
          <a:p>
            <a:pPr lvl="1">
              <a:lnSpc>
                <a:spcPct val="90000"/>
              </a:lnSpc>
            </a:pPr>
            <a:r>
              <a:rPr lang="en-US"/>
              <a:t>Same fields as VAERS form.</a:t>
            </a:r>
          </a:p>
          <a:p>
            <a:pPr lvl="1">
              <a:lnSpc>
                <a:spcPct val="90000"/>
              </a:lnSpc>
            </a:pPr>
            <a:r>
              <a:rPr lang="en-US"/>
              <a:t>Pre-populated with demographic and vaccine information from NDIIS.</a:t>
            </a:r>
          </a:p>
        </p:txBody>
      </p:sp>
    </p:spTree>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Rectangle 2"/>
          <p:cNvSpPr>
            <a:spLocks noGrp="1" noChangeArrowheads="1"/>
          </p:cNvSpPr>
          <p:nvPr>
            <p:ph type="title"/>
          </p:nvPr>
        </p:nvSpPr>
        <p:spPr/>
        <p:txBody>
          <a:bodyPr/>
          <a:lstStyle/>
          <a:p>
            <a:r>
              <a:rPr lang="en-US" sz="4000"/>
              <a:t>Forms</a:t>
            </a:r>
          </a:p>
        </p:txBody>
      </p:sp>
      <p:sp>
        <p:nvSpPr>
          <p:cNvPr id="332803" name="Rectangle 3"/>
          <p:cNvSpPr>
            <a:spLocks noGrp="1" noChangeArrowheads="1"/>
          </p:cNvSpPr>
          <p:nvPr>
            <p:ph type="body" idx="1"/>
          </p:nvPr>
        </p:nvSpPr>
        <p:spPr>
          <a:xfrm>
            <a:off x="685800" y="1600200"/>
            <a:ext cx="7772400" cy="4495800"/>
          </a:xfrm>
        </p:spPr>
        <p:txBody>
          <a:bodyPr/>
          <a:lstStyle/>
          <a:p>
            <a:r>
              <a:rPr lang="en-US"/>
              <a:t>Vaccine Information Statements (VIS):</a:t>
            </a:r>
          </a:p>
          <a:p>
            <a:pPr lvl="1"/>
            <a:r>
              <a:rPr lang="en-US"/>
              <a:t>Providers must provide a VIS with </a:t>
            </a:r>
            <a:r>
              <a:rPr lang="en-US" u="sng"/>
              <a:t>each </a:t>
            </a:r>
            <a:r>
              <a:rPr lang="en-US"/>
              <a:t>dose of vaccine administered.</a:t>
            </a:r>
          </a:p>
          <a:p>
            <a:pPr lvl="1"/>
            <a:r>
              <a:rPr lang="en-US"/>
              <a:t>VIS for H1N1 is currently in development.</a:t>
            </a:r>
          </a:p>
          <a:p>
            <a:pPr lvl="1"/>
            <a:r>
              <a:rPr lang="en-US"/>
              <a:t>VIS will be supplied by the NDDoH.</a:t>
            </a:r>
          </a:p>
          <a:p>
            <a:r>
              <a:rPr lang="en-US"/>
              <a:t>Vaccine Administration Record (VAR):</a:t>
            </a:r>
          </a:p>
          <a:p>
            <a:pPr lvl="1"/>
            <a:r>
              <a:rPr lang="en-US"/>
              <a:t>H1N1 VAR being created by NDDoH.</a:t>
            </a:r>
          </a:p>
        </p:txBody>
      </p:sp>
    </p:spTree>
  </p:cSld>
  <p:clrMapOvr>
    <a:masterClrMapping/>
  </p:clrMapOv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Rectangle 2"/>
          <p:cNvSpPr>
            <a:spLocks noGrp="1" noChangeArrowheads="1"/>
          </p:cNvSpPr>
          <p:nvPr>
            <p:ph type="title"/>
          </p:nvPr>
        </p:nvSpPr>
        <p:spPr/>
        <p:txBody>
          <a:bodyPr/>
          <a:lstStyle/>
          <a:p>
            <a:r>
              <a:rPr lang="en-US"/>
              <a:t>Authority to Vaccinate</a:t>
            </a:r>
          </a:p>
        </p:txBody>
      </p:sp>
      <p:sp>
        <p:nvSpPr>
          <p:cNvPr id="323587" name="Rectangle 3"/>
          <p:cNvSpPr>
            <a:spLocks noGrp="1" noChangeArrowheads="1"/>
          </p:cNvSpPr>
          <p:nvPr>
            <p:ph type="body" idx="1"/>
          </p:nvPr>
        </p:nvSpPr>
        <p:spPr>
          <a:xfrm>
            <a:off x="685800" y="1600200"/>
            <a:ext cx="7772400" cy="4495800"/>
          </a:xfrm>
        </p:spPr>
        <p:txBody>
          <a:bodyPr/>
          <a:lstStyle/>
          <a:p>
            <a:pPr>
              <a:lnSpc>
                <a:spcPct val="90000"/>
              </a:lnSpc>
            </a:pPr>
            <a:r>
              <a:rPr lang="en-US"/>
              <a:t>Local public health units</a:t>
            </a:r>
          </a:p>
          <a:p>
            <a:pPr>
              <a:lnSpc>
                <a:spcPct val="90000"/>
              </a:lnSpc>
            </a:pPr>
            <a:r>
              <a:rPr lang="en-US"/>
              <a:t>Private providers</a:t>
            </a:r>
          </a:p>
          <a:p>
            <a:pPr>
              <a:lnSpc>
                <a:spcPct val="90000"/>
              </a:lnSpc>
            </a:pPr>
            <a:r>
              <a:rPr lang="en-US"/>
              <a:t>Pharmacists may vaccinate adults</a:t>
            </a:r>
          </a:p>
          <a:p>
            <a:pPr>
              <a:lnSpc>
                <a:spcPct val="90000"/>
              </a:lnSpc>
            </a:pPr>
            <a:r>
              <a:rPr lang="en-US"/>
              <a:t>EMTs may vaccinate adults against influenza</a:t>
            </a:r>
          </a:p>
          <a:p>
            <a:pPr>
              <a:lnSpc>
                <a:spcPct val="90000"/>
              </a:lnSpc>
            </a:pPr>
            <a:r>
              <a:rPr lang="en-US"/>
              <a:t>Parental signature for vaccination is not required in North Dakota. A parent presenting to a clinic with a child is considered consent.</a:t>
            </a:r>
          </a:p>
        </p:txBody>
      </p:sp>
    </p:spTree>
  </p:cSld>
  <p:clrMapOvr>
    <a:masterClrMapping/>
  </p:clrMapOv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Rectangle 2"/>
          <p:cNvSpPr>
            <a:spLocks noGrp="1" noChangeArrowheads="1"/>
          </p:cNvSpPr>
          <p:nvPr>
            <p:ph type="title"/>
          </p:nvPr>
        </p:nvSpPr>
        <p:spPr/>
        <p:txBody>
          <a:bodyPr/>
          <a:lstStyle/>
          <a:p>
            <a:r>
              <a:rPr lang="en-US"/>
              <a:t>Strategies for Vaccination</a:t>
            </a:r>
          </a:p>
        </p:txBody>
      </p:sp>
      <p:sp>
        <p:nvSpPr>
          <p:cNvPr id="322563" name="Rectangle 3"/>
          <p:cNvSpPr>
            <a:spLocks noGrp="1" noChangeArrowheads="1"/>
          </p:cNvSpPr>
          <p:nvPr>
            <p:ph type="body" idx="1"/>
          </p:nvPr>
        </p:nvSpPr>
        <p:spPr>
          <a:xfrm>
            <a:off x="685800" y="1371600"/>
            <a:ext cx="7772400" cy="4572000"/>
          </a:xfrm>
        </p:spPr>
        <p:txBody>
          <a:bodyPr/>
          <a:lstStyle/>
          <a:p>
            <a:pPr>
              <a:lnSpc>
                <a:spcPct val="90000"/>
              </a:lnSpc>
            </a:pPr>
            <a:r>
              <a:rPr lang="en-US" sz="2800" dirty="0"/>
              <a:t>Mass Immunization Clinics</a:t>
            </a:r>
          </a:p>
          <a:p>
            <a:pPr>
              <a:lnSpc>
                <a:spcPct val="90000"/>
              </a:lnSpc>
            </a:pPr>
            <a:r>
              <a:rPr lang="en-US" sz="2800" dirty="0"/>
              <a:t>School Clinics:</a:t>
            </a:r>
          </a:p>
          <a:p>
            <a:pPr lvl="1">
              <a:lnSpc>
                <a:spcPct val="90000"/>
              </a:lnSpc>
            </a:pPr>
            <a:r>
              <a:rPr lang="en-US" dirty="0"/>
              <a:t>See draft school letter about vaccination clinics.</a:t>
            </a:r>
          </a:p>
          <a:p>
            <a:pPr lvl="1">
              <a:lnSpc>
                <a:spcPct val="90000"/>
              </a:lnSpc>
            </a:pPr>
            <a:r>
              <a:rPr lang="en-US" dirty="0"/>
              <a:t>CDC is creating an advanced consent form.</a:t>
            </a:r>
          </a:p>
          <a:p>
            <a:pPr lvl="1">
              <a:lnSpc>
                <a:spcPct val="90000"/>
              </a:lnSpc>
            </a:pPr>
            <a:r>
              <a:rPr lang="en-US" dirty="0"/>
              <a:t>CDC is encouraging school clinics.</a:t>
            </a:r>
          </a:p>
          <a:p>
            <a:pPr>
              <a:lnSpc>
                <a:spcPct val="90000"/>
              </a:lnSpc>
            </a:pPr>
            <a:r>
              <a:rPr lang="en-US" sz="2800" dirty="0"/>
              <a:t>Vaccination similar to seasonal influenza vaccination.</a:t>
            </a:r>
          </a:p>
          <a:p>
            <a:pPr>
              <a:lnSpc>
                <a:spcPct val="90000"/>
              </a:lnSpc>
            </a:pPr>
            <a:r>
              <a:rPr lang="en-US" sz="2800" dirty="0"/>
              <a:t>See H1N1 Vaccination Campaign Planning Checklist.</a:t>
            </a:r>
          </a:p>
        </p:txBody>
      </p:sp>
    </p:spTree>
  </p:cSld>
  <p:clrMapOvr>
    <a:masterClrMapping/>
  </p:clrMapOv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Rectangle 2"/>
          <p:cNvSpPr>
            <a:spLocks noGrp="1" noChangeArrowheads="1"/>
          </p:cNvSpPr>
          <p:nvPr>
            <p:ph type="title"/>
          </p:nvPr>
        </p:nvSpPr>
        <p:spPr/>
        <p:txBody>
          <a:bodyPr/>
          <a:lstStyle/>
          <a:p>
            <a:r>
              <a:rPr lang="en-US"/>
              <a:t>Seasonal Influenza Vaccination</a:t>
            </a:r>
          </a:p>
        </p:txBody>
      </p:sp>
      <p:sp>
        <p:nvSpPr>
          <p:cNvPr id="326659" name="Rectangle 3"/>
          <p:cNvSpPr>
            <a:spLocks noGrp="1" noChangeArrowheads="1"/>
          </p:cNvSpPr>
          <p:nvPr>
            <p:ph type="body" idx="1"/>
          </p:nvPr>
        </p:nvSpPr>
        <p:spPr>
          <a:xfrm>
            <a:off x="685800" y="1600200"/>
            <a:ext cx="7772400" cy="4495800"/>
          </a:xfrm>
        </p:spPr>
        <p:txBody>
          <a:bodyPr/>
          <a:lstStyle/>
          <a:p>
            <a:pPr>
              <a:lnSpc>
                <a:spcPct val="90000"/>
              </a:lnSpc>
            </a:pPr>
            <a:r>
              <a:rPr lang="en-US" sz="2800" dirty="0"/>
              <a:t>May be started when vaccine is available.</a:t>
            </a:r>
          </a:p>
          <a:p>
            <a:pPr>
              <a:lnSpc>
                <a:spcPct val="90000"/>
              </a:lnSpc>
            </a:pPr>
            <a:r>
              <a:rPr lang="en-US" sz="2800" dirty="0"/>
              <a:t>ACIP recommendations published and available at: </a:t>
            </a:r>
            <a:r>
              <a:rPr lang="en-US" sz="2800" dirty="0">
                <a:hlinkClick r:id="rId2"/>
              </a:rPr>
              <a:t>http://www.cdc.gov/mmwr/preview/mmwrhtml/rr5808a1.htm?s_cid=rr5808a1_e</a:t>
            </a:r>
            <a:r>
              <a:rPr lang="en-US" sz="2800" dirty="0"/>
              <a:t>. </a:t>
            </a:r>
          </a:p>
          <a:p>
            <a:pPr lvl="1">
              <a:lnSpc>
                <a:spcPct val="90000"/>
              </a:lnSpc>
            </a:pPr>
            <a:r>
              <a:rPr lang="en-US" dirty="0"/>
              <a:t>No changes from last season.</a:t>
            </a:r>
          </a:p>
          <a:p>
            <a:pPr>
              <a:lnSpc>
                <a:spcPct val="90000"/>
              </a:lnSpc>
            </a:pPr>
            <a:r>
              <a:rPr lang="en-US" sz="2800" dirty="0"/>
              <a:t>Some private vaccine has already shipped.</a:t>
            </a:r>
          </a:p>
          <a:p>
            <a:pPr>
              <a:lnSpc>
                <a:spcPct val="90000"/>
              </a:lnSpc>
            </a:pPr>
            <a:r>
              <a:rPr lang="en-US" sz="2800" dirty="0"/>
              <a:t>VIS currently unavailable, use last year’s if starting to vaccinate.</a:t>
            </a:r>
          </a:p>
          <a:p>
            <a:pPr>
              <a:lnSpc>
                <a:spcPct val="90000"/>
              </a:lnSpc>
              <a:buFontTx/>
              <a:buNone/>
            </a:pPr>
            <a:endParaRPr lang="en-US" dirty="0"/>
          </a:p>
        </p:txBody>
      </p:sp>
    </p:spTree>
  </p:cSld>
  <p:clrMapOvr>
    <a:masterClrMapping/>
  </p:clrMapOv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noGrp="1"/>
          </p:cNvGraphicFramePr>
          <p:nvPr/>
        </p:nvGraphicFramePr>
        <p:xfrm>
          <a:off x="228600" y="228600"/>
          <a:ext cx="8674835" cy="6297521"/>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noGrp="1"/>
          </p:cNvGraphicFramePr>
          <p:nvPr/>
        </p:nvGraphicFramePr>
        <p:xfrm>
          <a:off x="234582" y="280239"/>
          <a:ext cx="8674835" cy="6297521"/>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294967295"/>
          </p:nvPr>
        </p:nvSpPr>
        <p:spPr>
          <a:xfrm>
            <a:off x="6553200" y="6245225"/>
            <a:ext cx="2289175" cy="476250"/>
          </a:xfrm>
          <a:prstGeom prst="rect">
            <a:avLst/>
          </a:prstGeom>
        </p:spPr>
        <p:txBody>
          <a:bodyPr/>
          <a:lstStyle/>
          <a:p>
            <a:endParaRPr lang="en-US" dirty="0"/>
          </a:p>
        </p:txBody>
      </p:sp>
      <p:sp>
        <p:nvSpPr>
          <p:cNvPr id="23554" name="Rectangle 2"/>
          <p:cNvSpPr>
            <a:spLocks noGrp="1" noRot="1" noChangeArrowheads="1"/>
          </p:cNvSpPr>
          <p:nvPr>
            <p:ph type="title"/>
          </p:nvPr>
        </p:nvSpPr>
        <p:spPr/>
        <p:txBody>
          <a:bodyPr/>
          <a:lstStyle/>
          <a:p>
            <a:r>
              <a:rPr lang="en-US" sz="4000"/>
              <a:t>Pandemic Influenza - Epidemiology</a:t>
            </a:r>
          </a:p>
        </p:txBody>
      </p:sp>
      <p:sp>
        <p:nvSpPr>
          <p:cNvPr id="23555" name="Rectangle 3"/>
          <p:cNvSpPr>
            <a:spLocks noGrp="1" noRot="1" noChangeArrowheads="1"/>
          </p:cNvSpPr>
          <p:nvPr>
            <p:ph type="body" idx="1"/>
          </p:nvPr>
        </p:nvSpPr>
        <p:spPr>
          <a:xfrm>
            <a:off x="457200" y="1676400"/>
            <a:ext cx="8229600" cy="4267200"/>
          </a:xfrm>
        </p:spPr>
        <p:txBody>
          <a:bodyPr/>
          <a:lstStyle/>
          <a:p>
            <a:r>
              <a:rPr lang="en-US" sz="2800" dirty="0"/>
              <a:t>Pandemics occur in waves </a:t>
            </a:r>
          </a:p>
          <a:p>
            <a:r>
              <a:rPr lang="en-US" sz="2800" dirty="0"/>
              <a:t>The order in which communities will be affected will likely be erratic</a:t>
            </a:r>
          </a:p>
          <a:p>
            <a:r>
              <a:rPr lang="en-US" sz="2800" dirty="0"/>
              <a:t>Some individuals will be asymptomatically infected</a:t>
            </a:r>
          </a:p>
          <a:p>
            <a:r>
              <a:rPr lang="en-US" sz="2800" dirty="0"/>
              <a:t>A person is most infectious just prior to symptom onset</a:t>
            </a:r>
          </a:p>
          <a:p>
            <a:r>
              <a:rPr lang="en-US" sz="2800" dirty="0"/>
              <a:t>Influenza is likely spread most efficiently by cough or sneeze droplets from an infected person to others within a 3 foot circumference</a:t>
            </a: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noGrp="1"/>
          </p:cNvGraphicFramePr>
          <p:nvPr/>
        </p:nvGraphicFramePr>
        <p:xfrm>
          <a:off x="234582" y="280239"/>
          <a:ext cx="8674835" cy="6297521"/>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Rectangle 2"/>
          <p:cNvSpPr>
            <a:spLocks noGrp="1" noChangeArrowheads="1"/>
          </p:cNvSpPr>
          <p:nvPr>
            <p:ph type="title"/>
          </p:nvPr>
        </p:nvSpPr>
        <p:spPr/>
        <p:txBody>
          <a:bodyPr/>
          <a:lstStyle/>
          <a:p>
            <a:r>
              <a:rPr lang="en-US"/>
              <a:t>Pneumococcal Vaccination</a:t>
            </a:r>
          </a:p>
        </p:txBody>
      </p:sp>
      <p:sp>
        <p:nvSpPr>
          <p:cNvPr id="327683" name="Rectangle 3"/>
          <p:cNvSpPr>
            <a:spLocks noGrp="1" noChangeArrowheads="1"/>
          </p:cNvSpPr>
          <p:nvPr>
            <p:ph type="body" idx="1"/>
          </p:nvPr>
        </p:nvSpPr>
        <p:spPr>
          <a:xfrm>
            <a:off x="685800" y="1524000"/>
            <a:ext cx="7772400" cy="4572000"/>
          </a:xfrm>
        </p:spPr>
        <p:txBody>
          <a:bodyPr/>
          <a:lstStyle/>
          <a:p>
            <a:pPr>
              <a:lnSpc>
                <a:spcPct val="90000"/>
              </a:lnSpc>
            </a:pPr>
            <a:r>
              <a:rPr lang="en-US" sz="2800"/>
              <a:t>The ACIP recommends that persons recommended for pneumococcal vaccine receive it in light of the potential for increased risk of pneumococcal disease associated with influenza. </a:t>
            </a:r>
          </a:p>
          <a:p>
            <a:pPr>
              <a:lnSpc>
                <a:spcPct val="90000"/>
              </a:lnSpc>
            </a:pPr>
            <a:r>
              <a:rPr lang="en-US" sz="2800"/>
              <a:t>There are at present no recommendations to give pneumococcal vaccine to groups for whom it is not currently recommended. </a:t>
            </a:r>
          </a:p>
          <a:p>
            <a:pPr>
              <a:lnSpc>
                <a:spcPct val="90000"/>
              </a:lnSpc>
            </a:pPr>
            <a:r>
              <a:rPr lang="en-US" sz="2800"/>
              <a:t>ACIP will revisit this question over the summer as epidemiologic data from the Southern hemisphere influenza season and from the U.S. become available. </a:t>
            </a:r>
          </a:p>
        </p:txBody>
      </p:sp>
    </p:spTree>
  </p:cSld>
  <p:clrMapOvr>
    <a:masterClrMapping/>
  </p:clrMapOvr>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900" name="Rectangle 4"/>
          <p:cNvSpPr>
            <a:spLocks noGrp="1" noChangeArrowheads="1"/>
          </p:cNvSpPr>
          <p:nvPr>
            <p:ph type="ctrTitle"/>
          </p:nvPr>
        </p:nvSpPr>
        <p:spPr>
          <a:xfrm>
            <a:off x="685800" y="2130425"/>
            <a:ext cx="7772400" cy="2822575"/>
          </a:xfrm>
        </p:spPr>
        <p:txBody>
          <a:bodyPr/>
          <a:lstStyle/>
          <a:p>
            <a:r>
              <a:rPr lang="en-US" sz="4000" dirty="0"/>
              <a:t>For more information visit: </a:t>
            </a:r>
            <a:r>
              <a:rPr lang="en-US" sz="4000" dirty="0">
                <a:hlinkClick r:id="rId2"/>
              </a:rPr>
              <a:t>http://www.cdc.gov/h1n1flu/vaccination/statelocal/</a:t>
            </a:r>
            <a:r>
              <a:rPr lang="en-US" sz="4000" dirty="0"/>
              <a:t/>
            </a:r>
            <a:br>
              <a:rPr lang="en-US" sz="4000" dirty="0"/>
            </a:br>
            <a:r>
              <a:rPr lang="en-US" sz="4000" dirty="0"/>
              <a:t/>
            </a:r>
            <a:br>
              <a:rPr lang="en-US" sz="4000" dirty="0"/>
            </a:br>
            <a:endParaRPr lang="en-US" sz="4000" dirty="0"/>
          </a:p>
        </p:txBody>
      </p:sp>
    </p:spTree>
  </p:cSld>
  <p:clrMapOvr>
    <a:masterClrMapping/>
  </p:clrMapOvr>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a:xfrm>
            <a:off x="685800" y="457200"/>
            <a:ext cx="7772400" cy="609600"/>
          </a:xfrm>
        </p:spPr>
        <p:txBody>
          <a:bodyPr/>
          <a:lstStyle/>
          <a:p>
            <a:r>
              <a:rPr lang="en-US" sz="3600" b="1"/>
              <a:t>Contact Information</a:t>
            </a:r>
          </a:p>
        </p:txBody>
      </p:sp>
      <p:sp>
        <p:nvSpPr>
          <p:cNvPr id="147460" name="Rectangle 4"/>
          <p:cNvSpPr>
            <a:spLocks noGrp="1" noChangeArrowheads="1"/>
          </p:cNvSpPr>
          <p:nvPr>
            <p:ph type="body" sz="half" idx="2"/>
          </p:nvPr>
        </p:nvSpPr>
        <p:spPr>
          <a:xfrm>
            <a:off x="533400" y="1143000"/>
            <a:ext cx="7924800" cy="5105400"/>
          </a:xfrm>
        </p:spPr>
        <p:txBody>
          <a:bodyPr/>
          <a:lstStyle/>
          <a:p>
            <a:endParaRPr lang="en-US" sz="2400" b="1"/>
          </a:p>
          <a:p>
            <a:r>
              <a:rPr lang="en-US" sz="2400"/>
              <a:t>Molly Sander, MPH, Program Manager		328-4556</a:t>
            </a:r>
          </a:p>
          <a:p>
            <a:endParaRPr lang="en-US" sz="2400"/>
          </a:p>
          <a:p>
            <a:r>
              <a:rPr lang="en-US" sz="2400"/>
              <a:t>Abbi Pierce, MPH, Surveillance Coordinator 	328-3324</a:t>
            </a:r>
          </a:p>
          <a:p>
            <a:pPr>
              <a:buFontTx/>
              <a:buNone/>
            </a:pPr>
            <a:endParaRPr lang="en-US" sz="2400"/>
          </a:p>
          <a:p>
            <a:r>
              <a:rPr lang="en-US" sz="2400"/>
              <a:t>Keith LoMurray, 					328.2404</a:t>
            </a:r>
          </a:p>
          <a:p>
            <a:pPr>
              <a:buFontTx/>
              <a:buNone/>
            </a:pPr>
            <a:r>
              <a:rPr lang="en-US" sz="2400"/>
              <a:t>	IIS Sentinel Site Coordinator</a:t>
            </a:r>
          </a:p>
          <a:p>
            <a:endParaRPr lang="en-US" sz="2400"/>
          </a:p>
          <a:p>
            <a:r>
              <a:rPr lang="en-US" sz="2400"/>
              <a:t>Tatia Hardy, VFC Coordinator			328-2035</a:t>
            </a:r>
          </a:p>
          <a:p>
            <a:endParaRPr lang="en-US" sz="2400"/>
          </a:p>
          <a:p>
            <a:r>
              <a:rPr lang="en-US" sz="2400"/>
              <a:t>Kim Weis, MPH, AFIX Coordinator		328-2385</a:t>
            </a:r>
          </a:p>
        </p:txBody>
      </p:sp>
    </p:spTree>
  </p:cSld>
  <p:clrMapOvr>
    <a:masterClrMapping/>
  </p:clrMapOvr>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a:xfrm>
            <a:off x="685800" y="1828800"/>
            <a:ext cx="7772400" cy="1470025"/>
          </a:xfrm>
        </p:spPr>
        <p:txBody>
          <a:bodyPr/>
          <a:lstStyle/>
          <a:p>
            <a:r>
              <a:rPr lang="en-US" sz="5400" dirty="0" smtClean="0"/>
              <a:t>Laboratory</a:t>
            </a:r>
            <a:endParaRPr lang="en-US" sz="5400" i="1" u="sng" dirty="0"/>
          </a:p>
        </p:txBody>
      </p:sp>
      <p:sp>
        <p:nvSpPr>
          <p:cNvPr id="9221" name="Rectangle 5"/>
          <p:cNvSpPr>
            <a:spLocks noGrp="1" noChangeArrowheads="1"/>
          </p:cNvSpPr>
          <p:nvPr>
            <p:ph type="subTitle" idx="1"/>
          </p:nvPr>
        </p:nvSpPr>
        <p:spPr/>
        <p:txBody>
          <a:bodyPr/>
          <a:lstStyle/>
          <a:p>
            <a:r>
              <a:rPr lang="en-US" dirty="0" smtClean="0"/>
              <a:t>Mike Trythall,</a:t>
            </a:r>
          </a:p>
          <a:p>
            <a:r>
              <a:rPr lang="en-US" dirty="0" smtClean="0"/>
              <a:t>Laboratory Services</a:t>
            </a:r>
            <a:endParaRPr lang="en-US" dirty="0"/>
          </a:p>
        </p:txBody>
      </p:sp>
    </p:spTree>
  </p:cSld>
  <p:clrMapOvr>
    <a:masterClrMapping/>
  </p:clrMapOvr>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381000" y="3200400"/>
            <a:ext cx="8229600" cy="1139825"/>
          </a:xfrm>
        </p:spPr>
        <p:txBody>
          <a:bodyPr/>
          <a:lstStyle/>
          <a:p>
            <a:pPr eaLnBrk="1" hangingPunct="1">
              <a:defRPr/>
            </a:pPr>
            <a:r>
              <a:rPr lang="en-US" sz="8000" dirty="0" smtClean="0"/>
              <a:t>Questions and Answers</a:t>
            </a:r>
          </a:p>
        </p:txBody>
      </p:sp>
      <p:pic>
        <p:nvPicPr>
          <p:cNvPr id="31748" name="Picture 10"/>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04800" y="762000"/>
            <a:ext cx="3273425" cy="1243013"/>
          </a:xfrm>
          <a:prstGeom prst="rect">
            <a:avLst/>
          </a:prstGeom>
          <a:noFill/>
          <a:ln w="9525">
            <a:noFill/>
            <a:miter lim="800000"/>
            <a:headEnd/>
            <a:tailEnd/>
          </a:ln>
        </p:spPr>
      </p:pic>
      <p:sp>
        <p:nvSpPr>
          <p:cNvPr id="5" name="Content Placeholder 4"/>
          <p:cNvSpPr>
            <a:spLocks noGrp="1"/>
          </p:cNvSpPr>
          <p:nvPr>
            <p:ph idx="1"/>
          </p:nvPr>
        </p:nvSpPr>
        <p:spPr>
          <a:xfrm>
            <a:off x="381000" y="2590800"/>
            <a:ext cx="8229600" cy="2362200"/>
          </a:xfrm>
        </p:spPr>
        <p:txBody>
          <a:bodyPr/>
          <a:lstStyle/>
          <a:p>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Ripple">
  <a:themeElements>
    <a:clrScheme name="Ripple 10">
      <a:dk1>
        <a:srgbClr val="3B4B5D"/>
      </a:dk1>
      <a:lt1>
        <a:srgbClr val="FFFFFF"/>
      </a:lt1>
      <a:dk2>
        <a:srgbClr val="466886"/>
      </a:dk2>
      <a:lt2>
        <a:srgbClr val="CCECFF"/>
      </a:lt2>
      <a:accent1>
        <a:srgbClr val="6D9D97"/>
      </a:accent1>
      <a:accent2>
        <a:srgbClr val="53718C"/>
      </a:accent2>
      <a:accent3>
        <a:srgbClr val="B0B9C3"/>
      </a:accent3>
      <a:accent4>
        <a:srgbClr val="DADADA"/>
      </a:accent4>
      <a:accent5>
        <a:srgbClr val="BACCC9"/>
      </a:accent5>
      <a:accent6>
        <a:srgbClr val="4A667E"/>
      </a:accent6>
      <a:hlink>
        <a:srgbClr val="006600"/>
      </a:hlink>
      <a:folHlink>
        <a:srgbClr val="33CC33"/>
      </a:folHlink>
    </a:clrScheme>
    <a:fontScheme name="Ripple">
      <a:majorFont>
        <a:latin typeface="Hobo Std"/>
        <a:ea typeface=""/>
        <a:cs typeface=""/>
      </a:majorFont>
      <a:minorFont>
        <a:latin typeface="Tekton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dLib BT" pitchFamily="8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dLib BT" pitchFamily="82" charset="0"/>
          </a:defRPr>
        </a:defPPr>
      </a:lstStyle>
    </a:lnDef>
  </a:objectDefaults>
  <a:extraClrSchemeLst>
    <a:extraClrScheme>
      <a:clrScheme name="Ripple 1">
        <a:dk1>
          <a:srgbClr val="2B2B85"/>
        </a:dk1>
        <a:lt1>
          <a:srgbClr val="FFFFFF"/>
        </a:lt1>
        <a:dk2>
          <a:srgbClr val="00254A"/>
        </a:dk2>
        <a:lt2>
          <a:srgbClr val="C0C0C0"/>
        </a:lt2>
        <a:accent1>
          <a:srgbClr val="0099FF"/>
        </a:accent1>
        <a:accent2>
          <a:srgbClr val="006699"/>
        </a:accent2>
        <a:accent3>
          <a:srgbClr val="AAACB1"/>
        </a:accent3>
        <a:accent4>
          <a:srgbClr val="DADADA"/>
        </a:accent4>
        <a:accent5>
          <a:srgbClr val="AACAFF"/>
        </a:accent5>
        <a:accent6>
          <a:srgbClr val="005C8A"/>
        </a:accent6>
        <a:hlink>
          <a:srgbClr val="99CCFF"/>
        </a:hlink>
        <a:folHlink>
          <a:srgbClr val="8F8FB5"/>
        </a:folHlink>
      </a:clrScheme>
      <a:clrMap bg1="dk2" tx1="lt1" bg2="dk1" tx2="lt2" accent1="accent1" accent2="accent2" accent3="accent3" accent4="accent4" accent5="accent5" accent6="accent6" hlink="hlink" folHlink="folHlink"/>
    </a:extraClrScheme>
    <a:extraClrScheme>
      <a:clrScheme name="Ripple 2">
        <a:dk1>
          <a:srgbClr val="3B4B5D"/>
        </a:dk1>
        <a:lt1>
          <a:srgbClr val="FFFFFF"/>
        </a:lt1>
        <a:dk2>
          <a:srgbClr val="466886"/>
        </a:dk2>
        <a:lt2>
          <a:srgbClr val="CCECFF"/>
        </a:lt2>
        <a:accent1>
          <a:srgbClr val="6D9D97"/>
        </a:accent1>
        <a:accent2>
          <a:srgbClr val="53718C"/>
        </a:accent2>
        <a:accent3>
          <a:srgbClr val="B0B9C3"/>
        </a:accent3>
        <a:accent4>
          <a:srgbClr val="DADADA"/>
        </a:accent4>
        <a:accent5>
          <a:srgbClr val="BACCC9"/>
        </a:accent5>
        <a:accent6>
          <a:srgbClr val="4A667E"/>
        </a:accent6>
        <a:hlink>
          <a:srgbClr val="99CCFF"/>
        </a:hlink>
        <a:folHlink>
          <a:srgbClr val="A97CF2"/>
        </a:folHlink>
      </a:clrScheme>
      <a:clrMap bg1="dk2" tx1="lt1" bg2="dk1" tx2="lt2" accent1="accent1" accent2="accent2" accent3="accent3" accent4="accent4" accent5="accent5" accent6="accent6" hlink="hlink" folHlink="folHlink"/>
    </a:extraClrScheme>
    <a:extraClrScheme>
      <a:clrScheme name="Rippl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clrMap bg1="dk2" tx1="lt1" bg2="dk1" tx2="lt2" accent1="accent1" accent2="accent2" accent3="accent3" accent4="accent4" accent5="accent5" accent6="accent6" hlink="hlink" folHlink="folHlink"/>
    </a:extraClrScheme>
    <a:extraClrScheme>
      <a:clrScheme name="Ripple 4">
        <a:dk1>
          <a:srgbClr val="9B69FF"/>
        </a:dk1>
        <a:lt1>
          <a:srgbClr val="FFFFFF"/>
        </a:lt1>
        <a:dk2>
          <a:srgbClr val="666699"/>
        </a:dk2>
        <a:lt2>
          <a:srgbClr val="D9D9FF"/>
        </a:lt2>
        <a:accent1>
          <a:srgbClr val="66CCFF"/>
        </a:accent1>
        <a:accent2>
          <a:srgbClr val="9966FF"/>
        </a:accent2>
        <a:accent3>
          <a:srgbClr val="B8B8CA"/>
        </a:accent3>
        <a:accent4>
          <a:srgbClr val="DADADA"/>
        </a:accent4>
        <a:accent5>
          <a:srgbClr val="B8E2FF"/>
        </a:accent5>
        <a:accent6>
          <a:srgbClr val="8A5CE7"/>
        </a:accent6>
        <a:hlink>
          <a:srgbClr val="0099CC"/>
        </a:hlink>
        <a:folHlink>
          <a:srgbClr val="003399"/>
        </a:folHlink>
      </a:clrScheme>
      <a:clrMap bg1="dk2" tx1="lt1" bg2="dk1" tx2="lt2" accent1="accent1" accent2="accent2" accent3="accent3" accent4="accent4" accent5="accent5" accent6="accent6" hlink="hlink" folHlink="folHlink"/>
    </a:extraClrScheme>
    <a:extraClrScheme>
      <a:clrScheme name="Ripple 5">
        <a:dk1>
          <a:srgbClr val="008080"/>
        </a:dk1>
        <a:lt1>
          <a:srgbClr val="FFFFFF"/>
        </a:lt1>
        <a:dk2>
          <a:srgbClr val="006666"/>
        </a:dk2>
        <a:lt2>
          <a:srgbClr val="FFFFCC"/>
        </a:lt2>
        <a:accent1>
          <a:srgbClr val="0099FF"/>
        </a:accent1>
        <a:accent2>
          <a:srgbClr val="008080"/>
        </a:accent2>
        <a:accent3>
          <a:srgbClr val="AAB8B8"/>
        </a:accent3>
        <a:accent4>
          <a:srgbClr val="DADADA"/>
        </a:accent4>
        <a:accent5>
          <a:srgbClr val="AACAFF"/>
        </a:accent5>
        <a:accent6>
          <a:srgbClr val="007373"/>
        </a:accent6>
        <a:hlink>
          <a:srgbClr val="1ACE9F"/>
        </a:hlink>
        <a:folHlink>
          <a:srgbClr val="A5B5CD"/>
        </a:folHlink>
      </a:clrScheme>
      <a:clrMap bg1="dk2" tx1="lt1" bg2="dk1" tx2="lt2" accent1="accent1" accent2="accent2" accent3="accent3" accent4="accent4" accent5="accent5" accent6="accent6" hlink="hlink" folHlink="folHlink"/>
    </a:extraClrScheme>
    <a:extraClrScheme>
      <a:clrScheme name="Ripple 6">
        <a:dk1>
          <a:srgbClr val="CDD9D1"/>
        </a:dk1>
        <a:lt1>
          <a:srgbClr val="FFFFFF"/>
        </a:lt1>
        <a:dk2>
          <a:srgbClr val="A3BBA9"/>
        </a:dk2>
        <a:lt2>
          <a:srgbClr val="007D80"/>
        </a:lt2>
        <a:accent1>
          <a:srgbClr val="9CA8A4"/>
        </a:accent1>
        <a:accent2>
          <a:srgbClr val="CBD7CE"/>
        </a:accent2>
        <a:accent3>
          <a:srgbClr val="CEDAD1"/>
        </a:accent3>
        <a:accent4>
          <a:srgbClr val="DADADA"/>
        </a:accent4>
        <a:accent5>
          <a:srgbClr val="CBD1CF"/>
        </a:accent5>
        <a:accent6>
          <a:srgbClr val="B8C3BA"/>
        </a:accent6>
        <a:hlink>
          <a:srgbClr val="009900"/>
        </a:hlink>
        <a:folHlink>
          <a:srgbClr val="009999"/>
        </a:folHlink>
      </a:clrScheme>
      <a:clrMap bg1="dk2" tx1="lt1" bg2="dk1" tx2="lt2" accent1="accent1" accent2="accent2" accent3="accent3" accent4="accent4" accent5="accent5" accent6="accent6" hlink="hlink" folHlink="folHlink"/>
    </a:extraClrScheme>
    <a:extraClrScheme>
      <a:clrScheme name="Ripple 7">
        <a:dk1>
          <a:srgbClr val="686B5D"/>
        </a:dk1>
        <a:lt1>
          <a:srgbClr val="DCDAD0"/>
        </a:lt1>
        <a:dk2>
          <a:srgbClr val="525040"/>
        </a:dk2>
        <a:lt2>
          <a:srgbClr val="D3D2A6"/>
        </a:lt2>
        <a:accent1>
          <a:srgbClr val="5D8770"/>
        </a:accent1>
        <a:accent2>
          <a:srgbClr val="686B5D"/>
        </a:accent2>
        <a:accent3>
          <a:srgbClr val="B3B3AF"/>
        </a:accent3>
        <a:accent4>
          <a:srgbClr val="BCBAB1"/>
        </a:accent4>
        <a:accent5>
          <a:srgbClr val="B6C3BB"/>
        </a:accent5>
        <a:accent6>
          <a:srgbClr val="5E6053"/>
        </a:accent6>
        <a:hlink>
          <a:srgbClr val="85B7A9"/>
        </a:hlink>
        <a:folHlink>
          <a:srgbClr val="B89362"/>
        </a:folHlink>
      </a:clrScheme>
      <a:clrMap bg1="dk2" tx1="lt1" bg2="dk1" tx2="lt2" accent1="accent1" accent2="accent2" accent3="accent3" accent4="accent4" accent5="accent5" accent6="accent6" hlink="hlink" folHlink="folHlink"/>
    </a:extraClrScheme>
    <a:extraClrScheme>
      <a:clrScheme name="Ripple 8">
        <a:dk1>
          <a:srgbClr val="000000"/>
        </a:dk1>
        <a:lt1>
          <a:srgbClr val="EAEAEA"/>
        </a:lt1>
        <a:dk2>
          <a:srgbClr val="000000"/>
        </a:dk2>
        <a:lt2>
          <a:srgbClr val="B2B2B2"/>
        </a:lt2>
        <a:accent1>
          <a:srgbClr val="A4BCC4"/>
        </a:accent1>
        <a:accent2>
          <a:srgbClr val="FFFFFF"/>
        </a:accent2>
        <a:accent3>
          <a:srgbClr val="F3F3F3"/>
        </a:accent3>
        <a:accent4>
          <a:srgbClr val="000000"/>
        </a:accent4>
        <a:accent5>
          <a:srgbClr val="CFDADE"/>
        </a:accent5>
        <a:accent6>
          <a:srgbClr val="E7E7E7"/>
        </a:accent6>
        <a:hlink>
          <a:srgbClr val="0066FF"/>
        </a:hlink>
        <a:folHlink>
          <a:srgbClr val="00CC66"/>
        </a:folHlink>
      </a:clrScheme>
      <a:clrMap bg1="lt1" tx1="dk1" bg2="lt2" tx2="dk2" accent1="accent1" accent2="accent2" accent3="accent3" accent4="accent4" accent5="accent5" accent6="accent6" hlink="hlink" folHlink="folHlink"/>
    </a:extraClrScheme>
    <a:extraClrScheme>
      <a:clrScheme name="Ripple 9">
        <a:dk1>
          <a:srgbClr val="000000"/>
        </a:dk1>
        <a:lt1>
          <a:srgbClr val="D7D1B9"/>
        </a:lt1>
        <a:dk2>
          <a:srgbClr val="B39257"/>
        </a:dk2>
        <a:lt2>
          <a:srgbClr val="B1A887"/>
        </a:lt2>
        <a:accent1>
          <a:srgbClr val="FFCC66"/>
        </a:accent1>
        <a:accent2>
          <a:srgbClr val="E6E3AC"/>
        </a:accent2>
        <a:accent3>
          <a:srgbClr val="E8E5D9"/>
        </a:accent3>
        <a:accent4>
          <a:srgbClr val="000000"/>
        </a:accent4>
        <a:accent5>
          <a:srgbClr val="FFE2B8"/>
        </a:accent5>
        <a:accent6>
          <a:srgbClr val="D0CE9B"/>
        </a:accent6>
        <a:hlink>
          <a:srgbClr val="666633"/>
        </a:hlink>
        <a:folHlink>
          <a:srgbClr val="9C9800"/>
        </a:folHlink>
      </a:clrScheme>
      <a:clrMap bg1="lt1" tx1="dk1" bg2="lt2" tx2="dk2" accent1="accent1" accent2="accent2" accent3="accent3" accent4="accent4" accent5="accent5" accent6="accent6" hlink="hlink" folHlink="folHlink"/>
    </a:extraClrScheme>
    <a:extraClrScheme>
      <a:clrScheme name="Ripple 10">
        <a:dk1>
          <a:srgbClr val="3B4B5D"/>
        </a:dk1>
        <a:lt1>
          <a:srgbClr val="FFFFFF"/>
        </a:lt1>
        <a:dk2>
          <a:srgbClr val="466886"/>
        </a:dk2>
        <a:lt2>
          <a:srgbClr val="CCECFF"/>
        </a:lt2>
        <a:accent1>
          <a:srgbClr val="6D9D97"/>
        </a:accent1>
        <a:accent2>
          <a:srgbClr val="53718C"/>
        </a:accent2>
        <a:accent3>
          <a:srgbClr val="B0B9C3"/>
        </a:accent3>
        <a:accent4>
          <a:srgbClr val="DADADA"/>
        </a:accent4>
        <a:accent5>
          <a:srgbClr val="BACCC9"/>
        </a:accent5>
        <a:accent6>
          <a:srgbClr val="4A667E"/>
        </a:accent6>
        <a:hlink>
          <a:srgbClr val="006600"/>
        </a:hlink>
        <a:folHlink>
          <a:srgbClr val="33CC33"/>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Ripple</Template>
  <TotalTime>1803</TotalTime>
  <Words>6888</Words>
  <Application>Microsoft Office PowerPoint</Application>
  <PresentationFormat>On-screen Show (4:3)</PresentationFormat>
  <Paragraphs>1073</Paragraphs>
  <Slides>95</Slides>
  <Notes>45</Notes>
  <HiddenSlides>0</HiddenSlides>
  <MMClips>0</MMClips>
  <ScaleCrop>false</ScaleCrop>
  <HeadingPairs>
    <vt:vector size="4" baseType="variant">
      <vt:variant>
        <vt:lpstr>Theme</vt:lpstr>
      </vt:variant>
      <vt:variant>
        <vt:i4>1</vt:i4>
      </vt:variant>
      <vt:variant>
        <vt:lpstr>Slide Titles</vt:lpstr>
      </vt:variant>
      <vt:variant>
        <vt:i4>95</vt:i4>
      </vt:variant>
    </vt:vector>
  </HeadingPairs>
  <TitlesOfParts>
    <vt:vector size="96" baseType="lpstr">
      <vt:lpstr>Ripple</vt:lpstr>
      <vt:lpstr>H1N1 Pandemic Influenza Planning Videoconference</vt:lpstr>
      <vt:lpstr>Purpose of the Meeting</vt:lpstr>
      <vt:lpstr>H1N1 Virus Overview</vt:lpstr>
      <vt:lpstr>Pandemic Influenza – General Information</vt:lpstr>
      <vt:lpstr>H1N1 (Swine Origin Influenza Virus)</vt:lpstr>
      <vt:lpstr>H1N1 in Pregnancy</vt:lpstr>
      <vt:lpstr>Pandemic Influenza - Impact</vt:lpstr>
      <vt:lpstr>Estimates of the Impact of an Influenza </vt:lpstr>
      <vt:lpstr>Pandemic Influenza - Epidemiology</vt:lpstr>
      <vt:lpstr>Secondary Effects on Individuals and Communities</vt:lpstr>
      <vt:lpstr>Pandemic Influenza - Response</vt:lpstr>
      <vt:lpstr>Interventions</vt:lpstr>
      <vt:lpstr>Proxemics of Influenza Transmission</vt:lpstr>
      <vt:lpstr>Goals of Influenza Planning</vt:lpstr>
      <vt:lpstr>Isolation</vt:lpstr>
      <vt:lpstr>Stressed Hospital and Clinic Surge</vt:lpstr>
      <vt:lpstr>Unstressed Hospital and Clinic Surge North Dakota</vt:lpstr>
      <vt:lpstr>Expected Response Roles</vt:lpstr>
      <vt:lpstr>Epidemiology</vt:lpstr>
      <vt:lpstr>Isolation and Quarantine </vt:lpstr>
      <vt:lpstr>Mass Fatality Management</vt:lpstr>
      <vt:lpstr>Medical Care</vt:lpstr>
      <vt:lpstr>Vaccine</vt:lpstr>
      <vt:lpstr>Public Information</vt:lpstr>
      <vt:lpstr>Mental Health </vt:lpstr>
      <vt:lpstr>Provision of Social Services</vt:lpstr>
      <vt:lpstr>Need Assessment</vt:lpstr>
      <vt:lpstr>Information Coordination and Briefings</vt:lpstr>
      <vt:lpstr>Policy Development and Implementation</vt:lpstr>
      <vt:lpstr>Continuity of Operation (COOP) </vt:lpstr>
      <vt:lpstr>Pan Flu Antivirals</vt:lpstr>
      <vt:lpstr>Intervention - Antivirals</vt:lpstr>
      <vt:lpstr>Prophylaxis</vt:lpstr>
      <vt:lpstr>Social Distancing and Infection Control</vt:lpstr>
      <vt:lpstr>Outline INFLUENZA</vt:lpstr>
      <vt:lpstr>Each Year in the US…</vt:lpstr>
      <vt:lpstr>Influenza in North Dakota</vt:lpstr>
      <vt:lpstr>Surveillance</vt:lpstr>
      <vt:lpstr>07-08 and 08-09 Flu Seasons</vt:lpstr>
      <vt:lpstr>Influenza Mortality/Morbidity</vt:lpstr>
      <vt:lpstr>Flu Cases by Age Group</vt:lpstr>
      <vt:lpstr>What have we seen in ND?</vt:lpstr>
      <vt:lpstr>Community Mitigation</vt:lpstr>
      <vt:lpstr>Community Mitigation</vt:lpstr>
      <vt:lpstr>Exclusion Period - time ill people should be away from others</vt:lpstr>
      <vt:lpstr>Schools</vt:lpstr>
      <vt:lpstr>Schools Current Conditions</vt:lpstr>
      <vt:lpstr>Schools – more severe conditons</vt:lpstr>
      <vt:lpstr>Childcare Settings</vt:lpstr>
      <vt:lpstr>Infection Control Healthcare Facilities</vt:lpstr>
      <vt:lpstr>Businesses</vt:lpstr>
      <vt:lpstr>General Public</vt:lpstr>
      <vt:lpstr>Homecare</vt:lpstr>
      <vt:lpstr>Infection Control in the Home</vt:lpstr>
      <vt:lpstr>Public Education</vt:lpstr>
      <vt:lpstr>Break</vt:lpstr>
      <vt:lpstr>Surveillance and Reporting</vt:lpstr>
      <vt:lpstr>Surveillance</vt:lpstr>
      <vt:lpstr>Surveillance</vt:lpstr>
      <vt:lpstr>Surveillance</vt:lpstr>
      <vt:lpstr>Surveillance</vt:lpstr>
      <vt:lpstr>Surveillance</vt:lpstr>
      <vt:lpstr>Resources</vt:lpstr>
      <vt:lpstr>Vaccination Strategy</vt:lpstr>
      <vt:lpstr>Vaccine</vt:lpstr>
      <vt:lpstr>Vaccine</vt:lpstr>
      <vt:lpstr>Contraindications and Precautions</vt:lpstr>
      <vt:lpstr>Contraindications and Precautions</vt:lpstr>
      <vt:lpstr>Availability</vt:lpstr>
      <vt:lpstr>ACIP Recommendations</vt:lpstr>
      <vt:lpstr>ACIP Recommendations</vt:lpstr>
      <vt:lpstr>ACIP Recommendations</vt:lpstr>
      <vt:lpstr>ACIP Recommendations</vt:lpstr>
      <vt:lpstr>ACIP Recommendations</vt:lpstr>
      <vt:lpstr>ACIP Recommendations</vt:lpstr>
      <vt:lpstr>Distribution</vt:lpstr>
      <vt:lpstr>Distribution</vt:lpstr>
      <vt:lpstr>Distribution</vt:lpstr>
      <vt:lpstr>Enrollment</vt:lpstr>
      <vt:lpstr>Administration Fee</vt:lpstr>
      <vt:lpstr>NDIIS</vt:lpstr>
      <vt:lpstr>NDIIS</vt:lpstr>
      <vt:lpstr>VAERS</vt:lpstr>
      <vt:lpstr>Forms</vt:lpstr>
      <vt:lpstr>Authority to Vaccinate</vt:lpstr>
      <vt:lpstr>Strategies for Vaccination</vt:lpstr>
      <vt:lpstr>Seasonal Influenza Vaccination</vt:lpstr>
      <vt:lpstr>Slide 88</vt:lpstr>
      <vt:lpstr>Slide 89</vt:lpstr>
      <vt:lpstr>Slide 90</vt:lpstr>
      <vt:lpstr>Pneumococcal Vaccination</vt:lpstr>
      <vt:lpstr>For more information visit: http://www.cdc.gov/h1n1flu/vaccination/statelocal/  </vt:lpstr>
      <vt:lpstr>Contact Information</vt:lpstr>
      <vt:lpstr>Laboratory</vt:lpstr>
      <vt:lpstr>Questions and Answers</vt:lpstr>
    </vt:vector>
  </TitlesOfParts>
  <Company>ND Department of Health; Disease Control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Handwashing… Your Health is in Your Hands</dc:title>
  <dc:creator>mafeist</dc:creator>
  <cp:lastModifiedBy>Stephenson, Dan W.</cp:lastModifiedBy>
  <cp:revision>117</cp:revision>
  <dcterms:created xsi:type="dcterms:W3CDTF">2008-01-22T18:10:32Z</dcterms:created>
  <dcterms:modified xsi:type="dcterms:W3CDTF">2009-08-25T14:42:34Z</dcterms:modified>
</cp:coreProperties>
</file>