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358" r:id="rId2"/>
    <p:sldId id="340" r:id="rId3"/>
    <p:sldId id="352" r:id="rId4"/>
    <p:sldId id="291" r:id="rId5"/>
    <p:sldId id="299" r:id="rId6"/>
    <p:sldId id="303" r:id="rId7"/>
    <p:sldId id="304" r:id="rId8"/>
    <p:sldId id="359" r:id="rId9"/>
    <p:sldId id="360" r:id="rId10"/>
    <p:sldId id="361" r:id="rId11"/>
    <p:sldId id="362" r:id="rId12"/>
    <p:sldId id="364" r:id="rId13"/>
    <p:sldId id="324" r:id="rId14"/>
    <p:sldId id="302" r:id="rId15"/>
    <p:sldId id="301" r:id="rId16"/>
    <p:sldId id="348"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D. Goldstein" initials="DDG" lastIdx="11" clrIdx="0">
    <p:extLst/>
  </p:cmAuthor>
  <p:cmAuthor id="2" name="Jennifer L. K. Obinna" initials="JLKO" lastIdx="4"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21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64988" autoAdjust="0"/>
  </p:normalViewPr>
  <p:slideViewPr>
    <p:cSldViewPr snapToGrid="0">
      <p:cViewPr varScale="1">
        <p:scale>
          <a:sx n="74" d="100"/>
          <a:sy n="74" d="100"/>
        </p:scale>
        <p:origin x="1710" y="6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477D20-CD63-494A-8875-264F7FC58717}" type="datetimeFigureOut">
              <a:rPr lang="en-US" smtClean="0"/>
              <a:t>3/30/2017</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72A22CF-BD5F-4B55-A137-EAC4F373708A}" type="slidenum">
              <a:rPr lang="en-US" smtClean="0"/>
              <a:t>‹#›</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8573" y="143873"/>
            <a:ext cx="3861285" cy="480037"/>
          </a:xfrm>
          <a:prstGeom prst="rect">
            <a:avLst/>
          </a:prstGeom>
        </p:spPr>
      </p:pic>
    </p:spTree>
    <p:extLst>
      <p:ext uri="{BB962C8B-B14F-4D97-AF65-F5344CB8AC3E}">
        <p14:creationId xmlns:p14="http://schemas.microsoft.com/office/powerpoint/2010/main" val="325807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1533533-E334-476A-84E9-614688CCECF5}" type="datetimeFigureOut">
              <a:rPr lang="en-US" smtClean="0"/>
              <a:t>3/30/2017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C249FC5-5D90-4283-A897-E4FF3EDE8620}" type="slidenum">
              <a:rPr lang="en-US" smtClean="0"/>
              <a:t>‹#›</a:t>
            </a:fld>
            <a:endParaRPr lang="en-US" dirty="0"/>
          </a:p>
        </p:txBody>
      </p:sp>
    </p:spTree>
    <p:extLst>
      <p:ext uri="{BB962C8B-B14F-4D97-AF65-F5344CB8AC3E}">
        <p14:creationId xmlns:p14="http://schemas.microsoft.com/office/powerpoint/2010/main" val="233954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offers.hubspot.com/social-media-content-calendar"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facebook.com/help/131325477007622/"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blog.hootsuite.com/what-are-url-shortener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(0:00 –</a:t>
            </a:r>
            <a:r>
              <a:rPr lang="en-US" b="1" baseline="0" dirty="0"/>
              <a:t> 0:30)</a:t>
            </a:r>
            <a:endParaRPr lang="en-US" b="1" dirty="0"/>
          </a:p>
          <a:p>
            <a:r>
              <a:rPr lang="en-US" dirty="0"/>
              <a:t>Welcome to Part 3 of </a:t>
            </a:r>
            <a:r>
              <a:rPr lang="en-US" baseline="0" dirty="0"/>
              <a:t>3 of our</a:t>
            </a:r>
            <a:r>
              <a:rPr lang="en-US" dirty="0"/>
              <a:t> training on Social Media in Evaluation. My name is Dan Goldstein, and I am the Marketing &amp; Communications Assistant</a:t>
            </a:r>
            <a:r>
              <a:rPr lang="en-US" baseline="0" dirty="0"/>
              <a:t> at The Improve Group. </a:t>
            </a:r>
          </a:p>
          <a:p>
            <a:endParaRPr lang="en-US" baseline="0" dirty="0"/>
          </a:p>
          <a:p>
            <a:r>
              <a:rPr lang="en-US" baseline="0" dirty="0"/>
              <a:t>As Social Media is growing and becoming part of the fabric of our society, it has become an essential element of how organizations engage with communities.</a:t>
            </a:r>
            <a:endParaRPr lang="en-US" dirty="0"/>
          </a:p>
          <a:p>
            <a:endParaRPr lang="en-US" dirty="0"/>
          </a:p>
          <a:p>
            <a:r>
              <a:rPr lang="en-US" dirty="0"/>
              <a:t>The goal of this 3-part training is to arm you with a basic</a:t>
            </a:r>
            <a:r>
              <a:rPr lang="en-US" baseline="0" dirty="0"/>
              <a:t> understanding</a:t>
            </a:r>
            <a:r>
              <a:rPr lang="en-US" dirty="0"/>
              <a:t> of social media platforms,</a:t>
            </a:r>
            <a:r>
              <a:rPr lang="en-US" baseline="0" dirty="0"/>
              <a:t> provide the tools to conduct basic analysis of social media activity, and show you how to create a social media plan for marketing your events. </a:t>
            </a:r>
          </a:p>
          <a:p>
            <a:endParaRPr lang="en-US" baseline="0" dirty="0"/>
          </a:p>
          <a:p>
            <a:r>
              <a:rPr lang="en-US" baseline="0" dirty="0"/>
              <a:t>This brings us to our agenda for the training. </a:t>
            </a:r>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1</a:t>
            </a:fld>
            <a:endParaRPr lang="en-US" dirty="0"/>
          </a:p>
        </p:txBody>
      </p:sp>
    </p:spTree>
    <p:extLst>
      <p:ext uri="{BB962C8B-B14F-4D97-AF65-F5344CB8AC3E}">
        <p14:creationId xmlns:p14="http://schemas.microsoft.com/office/powerpoint/2010/main" val="2456645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Leveraging Community Advocates Slide (19:19 – 20:41):</a:t>
            </a:r>
          </a:p>
          <a:p>
            <a:r>
              <a:rPr lang="en-US" b="0" dirty="0"/>
              <a:t>Welcome</a:t>
            </a:r>
            <a:r>
              <a:rPr lang="en-US" b="0" baseline="0" dirty="0"/>
              <a:t> back to the training. Were you able to compile a strong list of resources for promoting your event? </a:t>
            </a:r>
            <a:endParaRPr lang="en-US" b="0" dirty="0"/>
          </a:p>
          <a:p>
            <a:endParaRPr lang="en-US" b="0" dirty="0"/>
          </a:p>
          <a:p>
            <a:r>
              <a:rPr lang="en-US" b="0" dirty="0"/>
              <a:t>The</a:t>
            </a:r>
            <a:r>
              <a:rPr lang="en-US" b="0" baseline="0" dirty="0"/>
              <a:t> next step for planning your event will be to catalog and leverage your community advocates. As mentioned earlier in this section, t</a:t>
            </a:r>
            <a:r>
              <a:rPr lang="en-US" b="0" dirty="0"/>
              <a:t>his is where you can rely on members of your community groups to promote your events and generate discussions on social media. </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One way to engage your community advocates is to give them special inside access to your event, such as involving them in the planning of the day. You</a:t>
            </a:r>
            <a:r>
              <a:rPr lang="en-US" b="0" baseline="0" dirty="0"/>
              <a:t> may also ask them to help you in finding a relevant speaker or suggesting interactive activities.</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Think about what ways you can best leverage your community advocates. Develop an email that you can send out to them, asking them to assist in promoting this event. Inform them about using your </a:t>
            </a:r>
            <a:r>
              <a:rPr lang="en-US" sz="1200" b="1" kern="1200" dirty="0">
                <a:solidFill>
                  <a:schemeClr val="tx1"/>
                </a:solidFill>
                <a:effectLst/>
                <a:latin typeface="+mn-lt"/>
                <a:ea typeface="+mn-ea"/>
                <a:cs typeface="+mn-cs"/>
              </a:rPr>
              <a:t>hashtag</a:t>
            </a:r>
            <a:r>
              <a:rPr lang="en-US" sz="1200" kern="1200" dirty="0">
                <a:solidFill>
                  <a:schemeClr val="tx1"/>
                </a:solidFill>
                <a:effectLst/>
                <a:latin typeface="+mn-lt"/>
                <a:ea typeface="+mn-ea"/>
                <a:cs typeface="+mn-cs"/>
              </a:rPr>
              <a:t> and provide any relevant links</a:t>
            </a:r>
            <a:r>
              <a:rPr lang="en-US" sz="1200" kern="1200" baseline="0" dirty="0">
                <a:solidFill>
                  <a:schemeClr val="tx1"/>
                </a:solidFill>
                <a:effectLst/>
                <a:latin typeface="+mn-lt"/>
                <a:ea typeface="+mn-ea"/>
                <a:cs typeface="+mn-cs"/>
              </a:rPr>
              <a:t> to the resources you prepared in the last step</a:t>
            </a:r>
            <a:r>
              <a:rPr lang="en-US" sz="1200" kern="1200" dirty="0">
                <a:solidFill>
                  <a:schemeClr val="tx1"/>
                </a:solidFill>
                <a:effectLst/>
                <a:latin typeface="+mn-lt"/>
                <a:ea typeface="+mn-ea"/>
                <a:cs typeface="+mn-cs"/>
              </a:rPr>
              <a:t>. If</a:t>
            </a:r>
            <a:r>
              <a:rPr lang="en-US" sz="1200" kern="1200" baseline="0" dirty="0">
                <a:solidFill>
                  <a:schemeClr val="tx1"/>
                </a:solidFill>
                <a:effectLst/>
                <a:latin typeface="+mn-lt"/>
                <a:ea typeface="+mn-ea"/>
                <a:cs typeface="+mn-cs"/>
              </a:rPr>
              <a:t> you simply want to ask them for help in promoting the event, y</a:t>
            </a:r>
            <a:r>
              <a:rPr lang="en-US" sz="1200" kern="1200" dirty="0">
                <a:solidFill>
                  <a:schemeClr val="tx1"/>
                </a:solidFill>
                <a:effectLst/>
                <a:latin typeface="+mn-lt"/>
                <a:ea typeface="+mn-ea"/>
                <a:cs typeface="+mn-cs"/>
              </a:rPr>
              <a:t>ou can also give them pre-worded tweets and posts that they can copy and paste right to Twitter and Facebook!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Take a few minutes and</a:t>
            </a:r>
            <a:r>
              <a:rPr lang="en-US" sz="1200" kern="1200" baseline="0" dirty="0">
                <a:solidFill>
                  <a:schemeClr val="tx1"/>
                </a:solidFill>
                <a:effectLst/>
                <a:latin typeface="+mn-lt"/>
                <a:ea typeface="+mn-ea"/>
                <a:cs typeface="+mn-cs"/>
              </a:rPr>
              <a:t> craft a targeted message to send to your community advocates on your worksheet. Think about your biggest priorities for engaging them in promotion and how they can help. Focus your message on addressing these priorities. The final product in this step can also serve as a template for you to craft for each of your events in the future. Once you have crafted a message for your community advocates, resume the training and we will talk about crafting an email invite to potential attendees.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10</a:t>
            </a:fld>
            <a:endParaRPr lang="en-US" dirty="0"/>
          </a:p>
        </p:txBody>
      </p:sp>
    </p:spTree>
    <p:extLst>
      <p:ext uri="{BB962C8B-B14F-4D97-AF65-F5344CB8AC3E}">
        <p14:creationId xmlns:p14="http://schemas.microsoft.com/office/powerpoint/2010/main" val="378970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Developing Event Invites</a:t>
            </a:r>
            <a:r>
              <a:rPr lang="en-US" b="1" baseline="0" dirty="0"/>
              <a:t> Activity (20:42 – 22:19)</a:t>
            </a:r>
            <a:endParaRPr lang="en-US" b="1" dirty="0"/>
          </a:p>
          <a:p>
            <a:endParaRPr lang="en-US" b="1" dirty="0"/>
          </a:p>
          <a:p>
            <a:r>
              <a:rPr lang="en-US" b="1" dirty="0"/>
              <a:t>Welcome back! We hope that</a:t>
            </a:r>
            <a:r>
              <a:rPr lang="en-US" b="1" baseline="0" dirty="0"/>
              <a:t> process helped you think about how to engage your advocates…</a:t>
            </a:r>
          </a:p>
          <a:p>
            <a:endParaRPr lang="en-US" b="1" dirty="0"/>
          </a:p>
          <a:p>
            <a:r>
              <a:rPr lang="en-US" dirty="0"/>
              <a:t>Now that</a:t>
            </a:r>
            <a:r>
              <a:rPr lang="en-US" baseline="0" dirty="0"/>
              <a:t> you have done all this planning to put together a hashtag, keywords, and resources, its time to send out an engaging invitation to your event. When The Improve Group hosts events, we compile several lists of people to send invites to – this includes all of our newsletter subscribers, all of our current clients, all the people who attended our past events, and any colleagues we believe would have interest in attending the event. For this step, think about who you want to send an emailed invite to, and how you might compile that list.</a:t>
            </a:r>
          </a:p>
          <a:p>
            <a:endParaRPr lang="en-US" baseline="0" dirty="0"/>
          </a:p>
          <a:p>
            <a:r>
              <a:rPr lang="en-US" baseline="0" dirty="0"/>
              <a:t>Once you are able to compile a list, you will want to craft your invite. Take a few minutes to develop a message inviting people to the event. You want this to message to be engaging and concise. This is a good chance to leverage some of the resources you have been putting together – but not all of them at once, because you don’t want to overwhelm your audience. Pick out the most engaging resources you have and introduce your event’s hashtag – inviting them to use your hashtag to talk about the event on social media prior to and during the event. You will also want to include the date, time, and location of your event. Sign off from the message with a link to the event RSVP page, and watch how the registrations will start to fill.</a:t>
            </a:r>
          </a:p>
          <a:p>
            <a:endParaRPr lang="en-US" baseline="0" dirty="0"/>
          </a:p>
          <a:p>
            <a:r>
              <a:rPr lang="en-US" baseline="0" dirty="0"/>
              <a:t>When you have finished crafting your list and drafting your message on your worksheet, you can resume this video, and we will begin plotting social media posts throughout the month, leveraging the many resources and keywords we have compiled. </a:t>
            </a:r>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11</a:t>
            </a:fld>
            <a:endParaRPr lang="en-US" dirty="0"/>
          </a:p>
        </p:txBody>
      </p:sp>
    </p:spTree>
    <p:extLst>
      <p:ext uri="{BB962C8B-B14F-4D97-AF65-F5344CB8AC3E}">
        <p14:creationId xmlns:p14="http://schemas.microsoft.com/office/powerpoint/2010/main" val="1262285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Plotting Out</a:t>
            </a:r>
            <a:r>
              <a:rPr lang="en-US" sz="1200" kern="1200" baseline="0" dirty="0">
                <a:solidFill>
                  <a:schemeClr val="tx1"/>
                </a:solidFill>
                <a:effectLst/>
                <a:latin typeface="+mn-lt"/>
                <a:ea typeface="+mn-ea"/>
                <a:cs typeface="+mn-cs"/>
              </a:rPr>
              <a:t> Social Media Posts Slide (22:20 – 27:11)</a:t>
            </a:r>
          </a:p>
          <a:p>
            <a:endParaRPr lang="en-US" sz="1200" kern="1200" baseline="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How to use Blank Social Media Content Calendar (22:20 – 25:55)</a:t>
            </a:r>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Welcome</a:t>
            </a:r>
            <a:r>
              <a:rPr lang="en-US" sz="1200" kern="1200" baseline="0" dirty="0">
                <a:solidFill>
                  <a:schemeClr val="tx1"/>
                </a:solidFill>
                <a:effectLst/>
                <a:latin typeface="+mn-lt"/>
                <a:ea typeface="+mn-ea"/>
                <a:cs typeface="+mn-cs"/>
              </a:rPr>
              <a:t> back to the training! Were you able to create an engaging email invitation?</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Now that you have thought about the different ways of promoting your event, its time to begin plotting out your</a:t>
            </a:r>
            <a:r>
              <a:rPr lang="en-US" sz="1200" kern="1200" baseline="0" dirty="0">
                <a:solidFill>
                  <a:schemeClr val="tx1"/>
                </a:solidFill>
                <a:effectLst/>
                <a:latin typeface="+mn-lt"/>
                <a:ea typeface="+mn-ea"/>
                <a:cs typeface="+mn-cs"/>
              </a:rPr>
              <a:t> social media posts in the month leading up to the event. For this part of the training, you will access the blank Social Media Content Calendar document that I have uploaded to our shared Dropbox folder. </a:t>
            </a:r>
          </a:p>
          <a:p>
            <a:endParaRPr lang="en-US" sz="1200" kern="1200" baseline="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[Navigate to Blank Social Media Content Calendar]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This document consists of several sheets that will help you organize and plot out your social media posts to promote your upcoming event. When you first open this spreadsheet, you will see a calendar with 5 weeks of planning. This is intended to help you plan up to a month prior to your event – weeks 1 through 4 and then the week of the event. At the top of the calendar, you can type in the name of your event. Then to the right of the title you will see a color key.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The first two colors are used to represent a post on Facebook and Twitter. As you begin to think about which days you should be posting certain content, you also want to determine which platform that content will go on. These two colors can be plotted on the bottom section of each date. So for example, I can say that on Monday and Thursday in the first week, I want to post to Facebook, and then I want to post to Twitter on Monday and Wednesday.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The rest of the colors in this key represent different resources that you have to share. I have given you example resources in this color key, but you should change them to represent your resources. So lets say in my first posts, I want to share general info about the event, but in my second posts, I want to start sharing some of my YouTube and website resources. I will then plot the general info color for my posts on Monday, the YouTube color for my Wednesday tweet, and the Website resource for my Thursday post to Facebook. You will continue this through the month of the event. My recommendation is that you should have at least 2 or 3 posts each week leading up to the event, and then include a post every day during the week of the event, and also there is nothing wrong with posting the same resource to both platforms on any given day.</a:t>
            </a:r>
          </a:p>
          <a:p>
            <a:endParaRPr lang="en-US" sz="1200" kern="1200" baseline="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How to Use Content Repository in Social Media Content Calendar (25:02 – 25:55)</a:t>
            </a:r>
          </a:p>
          <a:p>
            <a:r>
              <a:rPr lang="en-US" sz="1200" kern="1200" baseline="0" dirty="0">
                <a:solidFill>
                  <a:schemeClr val="tx1"/>
                </a:solidFill>
                <a:effectLst/>
                <a:latin typeface="+mn-lt"/>
                <a:ea typeface="+mn-ea"/>
                <a:cs typeface="+mn-cs"/>
              </a:rPr>
              <a:t>The second sheet in your content calendar is your “Content Repository.” You can take all of the resources you plotted out earlier and add them to your repository. Define which content type each resource is, so that is corresponds with the colors on your calendar, then fill out the rest of the cells in the column as you see fit.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The final two sheets are for you to being crafting your Twitter and Facebook posts. After you have plotted out the different posts you will be making to each platform on your calendar, you can begin writing out the actual posts in these two sheets. Change the designated dates around in this calendar to correspond with the days you are planning to make posts. Then plan out the time you want to send, draft the message, and insert the link you are providing. Its as easy as that! </a:t>
            </a:r>
          </a:p>
          <a:p>
            <a:endParaRPr lang="en-US" sz="1200" kern="1200" baseline="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[navigate back to slideshow]</a:t>
            </a:r>
          </a:p>
          <a:p>
            <a:endParaRPr lang="en-US" sz="1200" b="1" kern="1200" baseline="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Introducing Plotting Posts Activity (25:56 – 27:11)</a:t>
            </a:r>
          </a:p>
          <a:p>
            <a:r>
              <a:rPr lang="en-US" sz="1200" kern="1200" baseline="0" dirty="0">
                <a:solidFill>
                  <a:schemeClr val="tx1"/>
                </a:solidFill>
                <a:effectLst/>
                <a:latin typeface="+mn-lt"/>
                <a:ea typeface="+mn-ea"/>
                <a:cs typeface="+mn-cs"/>
              </a:rPr>
              <a:t>Now that you know how this calendar works, you are going to begin p</a:t>
            </a:r>
            <a:r>
              <a:rPr lang="en-US" sz="1200" kern="1200" dirty="0">
                <a:solidFill>
                  <a:schemeClr val="tx1"/>
                </a:solidFill>
                <a:effectLst/>
                <a:latin typeface="+mn-lt"/>
                <a:ea typeface="+mn-ea"/>
                <a:cs typeface="+mn-cs"/>
              </a:rPr>
              <a:t>lacing your resources in to the content repository and determining a timeline to promote these resources on Facebook and Twitter. Once you’ve plotted</a:t>
            </a:r>
            <a:r>
              <a:rPr lang="en-US" sz="1200" kern="1200" baseline="0" dirty="0">
                <a:solidFill>
                  <a:schemeClr val="tx1"/>
                </a:solidFill>
                <a:effectLst/>
                <a:latin typeface="+mn-lt"/>
                <a:ea typeface="+mn-ea"/>
                <a:cs typeface="+mn-cs"/>
              </a:rPr>
              <a:t> out all the dates</a:t>
            </a:r>
            <a:r>
              <a:rPr lang="en-US" sz="1200" kern="1200" dirty="0">
                <a:solidFill>
                  <a:schemeClr val="tx1"/>
                </a:solidFill>
                <a:effectLst/>
                <a:latin typeface="+mn-lt"/>
                <a:ea typeface="+mn-ea"/>
                <a:cs typeface="+mn-cs"/>
              </a:rPr>
              <a:t>, you can begin drafting out some of your social media posts for the event in the “Twitter Updates” and “Facebook Updates” sheets.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Plotting out your social media posts can be time consuming, but</a:t>
            </a:r>
            <a:r>
              <a:rPr lang="en-US" sz="1200" kern="1200" baseline="0" dirty="0">
                <a:solidFill>
                  <a:schemeClr val="tx1"/>
                </a:solidFill>
                <a:effectLst/>
                <a:latin typeface="+mn-lt"/>
                <a:ea typeface="+mn-ea"/>
                <a:cs typeface="+mn-cs"/>
              </a:rPr>
              <a:t> by finishing this task in the early stages of your plan, you will free yourself from the burden of having to come up with posts on the spot, and also avoid potentially neglecting to fully promote your event. For this exercise, you can take as much time as you </a:t>
            </a:r>
            <a:r>
              <a:rPr lang="en-US" sz="1200" kern="1200" dirty="0">
                <a:solidFill>
                  <a:schemeClr val="tx1"/>
                </a:solidFill>
                <a:effectLst/>
                <a:latin typeface="+mn-lt"/>
                <a:ea typeface="+mn-ea"/>
                <a:cs typeface="+mn-cs"/>
              </a:rPr>
              <a:t>need to begin planning and filling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out the spreadsheet! On the next slide, I have</a:t>
            </a:r>
            <a:r>
              <a:rPr lang="en-US" sz="1200" kern="1200" baseline="0" dirty="0">
                <a:solidFill>
                  <a:schemeClr val="tx1"/>
                </a:solidFill>
                <a:effectLst/>
                <a:latin typeface="+mn-lt"/>
                <a:ea typeface="+mn-ea"/>
                <a:cs typeface="+mn-cs"/>
              </a:rPr>
              <a:t> provided an example of a template I completed, just to give you a better idea of how the finished calendar will work.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Feel free to pause this video on the next slide until you feel comfortable with where you are at in plotting out the posts for your next event. Resume the training and we will finish up by talking about how you can engage your audience during your event, and provide suggestions for following up with them after the event has passed.</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12</a:t>
            </a:fld>
            <a:endParaRPr lang="en-US" dirty="0"/>
          </a:p>
        </p:txBody>
      </p:sp>
    </p:spTree>
    <p:extLst>
      <p:ext uri="{BB962C8B-B14F-4D97-AF65-F5344CB8AC3E}">
        <p14:creationId xmlns:p14="http://schemas.microsoft.com/office/powerpoint/2010/main" val="53634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Source:</a:t>
            </a:r>
            <a:r>
              <a:rPr lang="en-US" baseline="0"/>
              <a:t> </a:t>
            </a:r>
            <a:r>
              <a:rPr lang="en-US" sz="1200" u="sng" kern="1200">
                <a:solidFill>
                  <a:schemeClr val="tx1"/>
                </a:solidFill>
                <a:effectLst/>
                <a:latin typeface="+mn-lt"/>
                <a:ea typeface="+mn-ea"/>
                <a:cs typeface="+mn-cs"/>
                <a:hlinkClick r:id="rId3"/>
              </a:rPr>
              <a:t>https://offers.hubspot.com/social-media-content-calendar</a:t>
            </a:r>
            <a:r>
              <a:rPr lang="en-US" sz="1200" kern="120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13</a:t>
            </a:fld>
            <a:endParaRPr lang="en-US" dirty="0"/>
          </a:p>
        </p:txBody>
      </p:sp>
    </p:spTree>
    <p:extLst>
      <p:ext uri="{BB962C8B-B14F-4D97-AF65-F5344CB8AC3E}">
        <p14:creationId xmlns:p14="http://schemas.microsoft.com/office/powerpoint/2010/main" val="1463640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(27:11 – 31:50)</a:t>
            </a:r>
          </a:p>
          <a:p>
            <a:endParaRPr lang="en-US" b="0" dirty="0"/>
          </a:p>
          <a:p>
            <a:r>
              <a:rPr lang="en-US" b="0" dirty="0"/>
              <a:t>Welcome back!</a:t>
            </a:r>
            <a:r>
              <a:rPr lang="en-US" b="0" baseline="0" dirty="0"/>
              <a:t> By learning more about the social media content calendar in that activity, we hope it will serve as a great reference to you not just in planning events, but for planning your social media strategy as a whole. </a:t>
            </a:r>
            <a:endParaRPr lang="en-US" b="0" dirty="0"/>
          </a:p>
          <a:p>
            <a:endParaRPr lang="en-US" b="0" dirty="0"/>
          </a:p>
          <a:p>
            <a:r>
              <a:rPr lang="en-US" b="0" dirty="0"/>
              <a:t>Now that you’ve finalized your social media plan and scheduled</a:t>
            </a:r>
            <a:r>
              <a:rPr lang="en-US" b="0" baseline="0" dirty="0"/>
              <a:t> tweets leading up to the event, you should begin planning ways to engage people during the day of your event! Engagement during the event is essential in that it allows those who are not present to participate in the event, and it is also the best opportunity to get others outside of your organization engaged period. Most importantly, you will want to make sure all your guests know your hashtag, so posting it in places and in presentations throughout the event is highly recommended.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Here are a few tips and ideas for how you can </a:t>
            </a:r>
            <a:r>
              <a:rPr lang="en-US" b="1" dirty="0"/>
              <a:t>Monitor and engage with attendees on social media during your event</a:t>
            </a:r>
            <a:r>
              <a:rPr lang="en-US" b="1" baseline="0" dirty="0"/>
              <a:t> (27:51 – 30:31)</a:t>
            </a:r>
            <a:endParaRPr lang="en-US" b="1" dirty="0"/>
          </a:p>
          <a:p>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During the event, it will be much easier to both monitor and engage with people</a:t>
            </a:r>
            <a:r>
              <a:rPr lang="en-US" b="1" baseline="0" dirty="0"/>
              <a:t> on</a:t>
            </a:r>
            <a:r>
              <a:rPr lang="en-US" b="1" dirty="0"/>
              <a:t> Twitter than Facebook.</a:t>
            </a:r>
            <a:r>
              <a:rPr lang="en-US" dirty="0"/>
              <a:t> Facebook has so many privacy settings, it is almost impossible to track what EVERYONE at the event is saying. The best method is to search your #hashtag in the Facebook search bar, or to monitor if folks are commenting on your wall during the event. In our line of work, Facebook wall comments rarely occur. Twitter, on the other hand has fewer privacy filters, and therefore gives you a lot more robust data – most folks tend to be more involved with continuing conversation on twitter for this reason as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Another</a:t>
            </a:r>
            <a:r>
              <a:rPr lang="en-US" baseline="0" dirty="0"/>
              <a:t> important method for you to take is to designate roles for people in your organization to monitor and engage during the event. You may designate one person to monitor the hashtag and keywords, while another person will be responsible for making posts during the event.</a:t>
            </a:r>
            <a:r>
              <a:rPr lang="en-US" b="0" baseline="0" dirty="0"/>
              <a:t> </a:t>
            </a:r>
            <a:r>
              <a:rPr lang="en-US" b="0" dirty="0"/>
              <a:t>You</a:t>
            </a:r>
            <a:r>
              <a:rPr lang="en-US" b="0" baseline="0" dirty="0"/>
              <a:t> </a:t>
            </a:r>
            <a:r>
              <a:rPr lang="en-US" b="0" dirty="0"/>
              <a:t>WILL also want to have the twitter app</a:t>
            </a:r>
            <a:r>
              <a:rPr lang="en-US" b="0" baseline="0" dirty="0"/>
              <a:t> downloaded and ready to go on your smartphone for the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 order to Monitor</a:t>
            </a:r>
            <a:r>
              <a:rPr lang="en-US" b="1" baseline="0" dirty="0"/>
              <a:t> social media during the event </a:t>
            </a:r>
            <a:r>
              <a:rPr lang="en-US" b="0" dirty="0"/>
              <a:t>You</a:t>
            </a:r>
            <a:r>
              <a:rPr lang="en-US" b="0" baseline="0" dirty="0"/>
              <a:t> can use the twitter search function or use platforms like TweetDeck (https://tweetdeck.twitter.com/) to help you organize and monitor Twitter. For example: you can search Twitter for your #hashtag and any relevant keywords during the event, to make sure you don’t miss anything. By monitoring Twitter throughout the event, you will be able to see what others are saying on the spot, and you may also help answer any questions or solve any issues or complaints that attendees are bringing to life on the platform. </a:t>
            </a:r>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For those who are designated the role of engaging during the event, there are several options you can use to engage. </a:t>
            </a:r>
            <a:r>
              <a:rPr lang="en-US" dirty="0"/>
              <a:t>the best way to</a:t>
            </a:r>
            <a:r>
              <a:rPr lang="en-US" baseline="0" dirty="0"/>
              <a:t> create conversation during the event is to tweet out messages from your own agency’s account; users can engage with those posts and chose to respond or continue the conversation.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b="1" baseline="0" dirty="0"/>
              <a:t>First</a:t>
            </a:r>
            <a:r>
              <a:rPr lang="en-US" b="0" baseline="0" dirty="0"/>
              <a:t>, in the days leading up to the event, you should </a:t>
            </a:r>
            <a:r>
              <a:rPr lang="en-US" b="1" baseline="0" dirty="0"/>
              <a:t>have tweets and posts scheduled </a:t>
            </a:r>
            <a:r>
              <a:rPr lang="en-US" b="0" baseline="0" dirty="0"/>
              <a:t>in Buffer or Hootsuite to go out throughout the day. These can include logistical info and time reminders before and after breaks. </a:t>
            </a:r>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can engage your audience </a:t>
            </a:r>
            <a:r>
              <a:rPr lang="en-US" baseline="0" dirty="0"/>
              <a:t>throughout the day simply by </a:t>
            </a:r>
            <a:r>
              <a:rPr lang="en-US" b="1" baseline="0" dirty="0"/>
              <a:t>taking pictures </a:t>
            </a:r>
            <a:r>
              <a:rPr lang="en-US" baseline="0" dirty="0"/>
              <a:t>on your smartphones and posting them to your platforms, explaining what is going on in each photo. If you have Instagram and Snapchat, your events would be a great time to generate new content! </a:t>
            </a:r>
            <a:endParaRPr lang="en-US" dirty="0"/>
          </a:p>
          <a:p>
            <a:endParaRPr lang="en-US" dirty="0"/>
          </a:p>
          <a:p>
            <a:r>
              <a:rPr lang="en-US" dirty="0"/>
              <a:t>You</a:t>
            </a:r>
            <a:r>
              <a:rPr lang="en-US" baseline="0" dirty="0"/>
              <a:t> can also engage by </a:t>
            </a:r>
            <a:r>
              <a:rPr lang="en-US" b="1" baseline="0" dirty="0"/>
              <a:t>RTing</a:t>
            </a:r>
            <a:r>
              <a:rPr lang="en-US" baseline="0" dirty="0"/>
              <a:t> or sharing posts from your attendees. </a:t>
            </a:r>
            <a:r>
              <a:rPr lang="en-US" dirty="0"/>
              <a:t>Select the most descriptive tweets, photos and videos that attendees are posting and repost them on your own platforms.</a:t>
            </a:r>
          </a:p>
          <a:p>
            <a:endParaRPr lang="en-US" dirty="0"/>
          </a:p>
          <a:p>
            <a:pPr marL="0" marR="0" lvl="1" indent="0" algn="l" defTabSz="931774" rtl="0" eaLnBrk="1" fontAlgn="auto" latinLnBrk="0" hangingPunct="1">
              <a:lnSpc>
                <a:spcPct val="100000"/>
              </a:lnSpc>
              <a:spcBef>
                <a:spcPts val="0"/>
              </a:spcBef>
              <a:spcAft>
                <a:spcPts val="0"/>
              </a:spcAft>
              <a:buClrTx/>
              <a:buSzTx/>
              <a:buFontTx/>
              <a:buNone/>
              <a:tabLst/>
              <a:defRPr/>
            </a:pPr>
            <a:r>
              <a:rPr lang="en-US" b="0" dirty="0"/>
              <a:t>Finally, you should engage on your</a:t>
            </a:r>
            <a:r>
              <a:rPr lang="en-US" b="0" baseline="0" dirty="0"/>
              <a:t> platforms by </a:t>
            </a:r>
            <a:r>
              <a:rPr lang="en-US" b="1" dirty="0"/>
              <a:t>Sharing interesting social messages </a:t>
            </a:r>
            <a:r>
              <a:rPr lang="en-US" b="0" dirty="0"/>
              <a:t>that come up throughout the day from presenters or attendees asking questions. You</a:t>
            </a:r>
            <a:r>
              <a:rPr lang="en-US" b="0" baseline="0" dirty="0"/>
              <a:t> can also p</a:t>
            </a:r>
            <a:r>
              <a:rPr lang="en-US" b="1" dirty="0"/>
              <a:t>rovide quotes or content about what you may be learnin</a:t>
            </a:r>
            <a:r>
              <a:rPr lang="en-US" dirty="0"/>
              <a:t>g at the event.</a:t>
            </a:r>
          </a:p>
          <a:p>
            <a:pPr marL="0" marR="0" lvl="1" indent="0" algn="l" defTabSz="931774" rtl="0" eaLnBrk="1" fontAlgn="auto" latinLnBrk="0" hangingPunct="1">
              <a:lnSpc>
                <a:spcPct val="100000"/>
              </a:lnSpc>
              <a:spcBef>
                <a:spcPts val="0"/>
              </a:spcBef>
              <a:spcAft>
                <a:spcPts val="0"/>
              </a:spcAft>
              <a:buClrTx/>
              <a:buSzTx/>
              <a:buFontTx/>
              <a:buNone/>
              <a:tabLst/>
              <a:defRPr/>
            </a:pPr>
            <a:endParaRPr lang="en-US" b="0" baseline="0" dirty="0"/>
          </a:p>
          <a:p>
            <a:pPr marL="0" marR="0" lvl="1" indent="0" algn="l" defTabSz="931774" rtl="0" eaLnBrk="1" fontAlgn="auto" latinLnBrk="0" hangingPunct="1">
              <a:lnSpc>
                <a:spcPct val="100000"/>
              </a:lnSpc>
              <a:spcBef>
                <a:spcPts val="0"/>
              </a:spcBef>
              <a:spcAft>
                <a:spcPts val="0"/>
              </a:spcAft>
              <a:buClrTx/>
              <a:buSzTx/>
              <a:buFontTx/>
              <a:buNone/>
              <a:tabLst/>
              <a:defRPr/>
            </a:pPr>
            <a:r>
              <a:rPr lang="en-US" b="0" baseline="0" dirty="0"/>
              <a:t>Regardless of how you chose to engage during your event, remember to always include your hashtag in each of your posts! </a:t>
            </a:r>
          </a:p>
          <a:p>
            <a:pPr marL="0" marR="0" lvl="1" indent="0" algn="l" defTabSz="931774" rtl="0" eaLnBrk="1" fontAlgn="auto" latinLnBrk="0" hangingPunct="1">
              <a:lnSpc>
                <a:spcPct val="100000"/>
              </a:lnSpc>
              <a:spcBef>
                <a:spcPts val="0"/>
              </a:spcBef>
              <a:spcAft>
                <a:spcPts val="0"/>
              </a:spcAft>
              <a:buClrTx/>
              <a:buSzTx/>
              <a:buFontTx/>
              <a:buNone/>
              <a:tabLst/>
              <a:defRPr/>
            </a:pP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Organize on-site promotional campaigns (30:32 – 31:12)</a:t>
            </a:r>
          </a:p>
          <a:p>
            <a:r>
              <a:rPr lang="en-US" dirty="0"/>
              <a:t>In addition</a:t>
            </a:r>
            <a:r>
              <a:rPr lang="en-US" baseline="0" dirty="0"/>
              <a:t> to creating your own methods of engaging on Twitter and Facebook during the event, you can also organize on-site campaigns that encourage your guests to make posts and use your hashtag. </a:t>
            </a:r>
            <a:endParaRPr lang="en-US" dirty="0"/>
          </a:p>
          <a:p>
            <a:endParaRPr lang="en-US" dirty="0"/>
          </a:p>
          <a:p>
            <a:r>
              <a:rPr lang="en-US" dirty="0"/>
              <a:t>In order to encourage attendees to share their experiences of your event on social media, </a:t>
            </a:r>
            <a:r>
              <a:rPr lang="en-US" b="1" dirty="0"/>
              <a:t>set up an on-site promotional campaign that rewards them for tagging their social messaging with the event’s official hashtag</a:t>
            </a:r>
            <a:r>
              <a:rPr lang="en-US" dirty="0"/>
              <a:t>. You can also gamify the sharing experience by organizing a scavenger hunt or a “photobooth” in front of an event poster, where attendees can take a picture and tag it accordingly in order to be eligible for a prize. On-site campaigns are a great way to keep your attendees engaged and entertained, and they help increase the visibility of your event on social media.</a:t>
            </a:r>
          </a:p>
          <a:p>
            <a:endParaRPr lang="en-US" dirty="0"/>
          </a:p>
          <a:p>
            <a:r>
              <a:rPr lang="en-US" b="1" dirty="0"/>
              <a:t>Display</a:t>
            </a:r>
            <a:r>
              <a:rPr lang="en-US" b="1" baseline="0" dirty="0"/>
              <a:t> social media messages at the venue (31:12 – 31:50)</a:t>
            </a:r>
            <a:endParaRPr lang="en-US" b="1" dirty="0"/>
          </a:p>
          <a:p>
            <a:r>
              <a:rPr lang="en-US" dirty="0"/>
              <a:t>Finally, another</a:t>
            </a:r>
            <a:r>
              <a:rPr lang="en-US" baseline="0" dirty="0"/>
              <a:t> way to keep people engaged during your event is by </a:t>
            </a:r>
            <a:r>
              <a:rPr lang="en-US" b="1" dirty="0"/>
              <a:t>Displaying the social media conversation at the event for all of your attendees to see</a:t>
            </a:r>
            <a:r>
              <a:rPr lang="en-US" dirty="0"/>
              <a:t>. For example,</a:t>
            </a:r>
            <a:r>
              <a:rPr lang="en-US" baseline="0" dirty="0"/>
              <a:t> Tweetwall is an online tool that </a:t>
            </a:r>
            <a:r>
              <a:rPr lang="en-US" dirty="0"/>
              <a:t>allows</a:t>
            </a:r>
            <a:r>
              <a:rPr lang="en-US" baseline="0" dirty="0"/>
              <a:t> you to set up a hub where the tweets from anyone using your event hashtag are displayed. You can then display that on a monitor at your event for all to see. When attendees see that others are engaged and sharing messages on social media, they will feel more encouraged to participate in the conversation! </a:t>
            </a:r>
          </a:p>
          <a:p>
            <a:endParaRPr lang="en-US" baseline="0" dirty="0"/>
          </a:p>
          <a:p>
            <a:r>
              <a:rPr lang="en-US" baseline="0" dirty="0"/>
              <a:t>You should find ways to incorporate each of these ideas in the planning stage. It will allow you to maximize the conversation on social media during the event and increases the chances the discussion will continue after as well. </a:t>
            </a:r>
            <a:endParaRPr lang="en-US" dirty="0"/>
          </a:p>
          <a:p>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14</a:t>
            </a:fld>
            <a:endParaRPr lang="en-US" dirty="0"/>
          </a:p>
        </p:txBody>
      </p:sp>
    </p:spTree>
    <p:extLst>
      <p:ext uri="{BB962C8B-B14F-4D97-AF65-F5344CB8AC3E}">
        <p14:creationId xmlns:p14="http://schemas.microsoft.com/office/powerpoint/2010/main" val="3874641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After the Event (31:50</a:t>
            </a:r>
            <a:r>
              <a:rPr lang="en-US" b="1" baseline="0" dirty="0"/>
              <a:t> – 33:10)</a:t>
            </a:r>
            <a:endParaRPr lang="en-US" b="1" dirty="0"/>
          </a:p>
          <a:p>
            <a:endParaRPr lang="en-US" dirty="0"/>
          </a:p>
          <a:p>
            <a:r>
              <a:rPr lang="en-US" dirty="0"/>
              <a:t>After months</a:t>
            </a:r>
            <a:r>
              <a:rPr lang="en-US" baseline="0" dirty="0"/>
              <a:t> of planning, your event has finally come and gone. Now, there are several follow-up activities for you to complete. </a:t>
            </a:r>
          </a:p>
          <a:p>
            <a:endParaRPr lang="en-US" dirty="0"/>
          </a:p>
          <a:p>
            <a:r>
              <a:rPr lang="en-US" dirty="0"/>
              <a:t>First,</a:t>
            </a:r>
            <a:r>
              <a:rPr lang="en-US" baseline="0" dirty="0"/>
              <a:t> you will want to f</a:t>
            </a:r>
            <a:r>
              <a:rPr lang="en-US" dirty="0"/>
              <a:t>ollow-up with Attendees from your event to engage them</a:t>
            </a:r>
            <a:r>
              <a:rPr lang="en-US" baseline="0" dirty="0"/>
              <a:t> further and encourage continued conversations about the topics your event has covered. You </a:t>
            </a:r>
            <a:r>
              <a:rPr lang="en-US" dirty="0"/>
              <a:t>should leverage your existing campaign platforms for this activity.</a:t>
            </a:r>
            <a:r>
              <a:rPr lang="en-US" baseline="0" dirty="0"/>
              <a:t> Just like you would have sent an invite to your newsletter followers before the event, you can use this same platform to make a list of all who attended your event and send them a follow-up email. Remember to add people who filled out your sign-up sheets to your newsletter list as well! </a:t>
            </a:r>
          </a:p>
          <a:p>
            <a:endParaRPr lang="en-US" baseline="0" dirty="0"/>
          </a:p>
          <a:p>
            <a:r>
              <a:rPr lang="en-US" baseline="0" dirty="0"/>
              <a:t>In your follow-up email, you should:</a:t>
            </a:r>
            <a:endParaRPr lang="en-US" dirty="0"/>
          </a:p>
          <a:p>
            <a:pPr lvl="1">
              <a:buFont typeface="Wingdings" panose="05000000000000000000" pitchFamily="2" charset="2"/>
              <a:buChar char="§"/>
            </a:pPr>
            <a:r>
              <a:rPr lang="en-US" dirty="0"/>
              <a:t>Thank your guests for attending</a:t>
            </a:r>
            <a:r>
              <a:rPr lang="en-US" baseline="0" dirty="0"/>
              <a:t> the event</a:t>
            </a:r>
            <a:endParaRPr lang="en-US" dirty="0"/>
          </a:p>
          <a:p>
            <a:pPr lvl="1">
              <a:buFont typeface="Wingdings" panose="05000000000000000000" pitchFamily="2" charset="2"/>
              <a:buChar char="§"/>
            </a:pPr>
            <a:r>
              <a:rPr lang="en-US" dirty="0"/>
              <a:t>Provide resources from event!</a:t>
            </a:r>
            <a:r>
              <a:rPr lang="en-US" baseline="0" dirty="0"/>
              <a:t> </a:t>
            </a:r>
            <a:r>
              <a:rPr lang="en-US" dirty="0"/>
              <a:t>Wer</a:t>
            </a:r>
            <a:r>
              <a:rPr lang="en-US" baseline="0" dirty="0"/>
              <a:t>e several resources used that were memorable from the event? Provide attendees links to those resources in your follow-up email so that they always have access to those items.</a:t>
            </a:r>
            <a:endParaRPr lang="en-US" dirty="0"/>
          </a:p>
          <a:p>
            <a:pPr lvl="1">
              <a:buFont typeface="Wingdings" panose="05000000000000000000" pitchFamily="2" charset="2"/>
              <a:buChar char="§"/>
            </a:pPr>
            <a:r>
              <a:rPr lang="en-US" dirty="0"/>
              <a:t>Continue the conversation: Remind your</a:t>
            </a:r>
            <a:r>
              <a:rPr lang="en-US" baseline="0" dirty="0"/>
              <a:t> attendees that while you accomplished a lot during the day of the event, there is still more that needs to be done! Encourage them to continue the conversation of the event, and Let them know</a:t>
            </a:r>
            <a:r>
              <a:rPr lang="en-US" dirty="0"/>
              <a:t> that they can still use the #hashtag to discuss anything </a:t>
            </a:r>
            <a:r>
              <a:rPr lang="en-US" baseline="0" dirty="0"/>
              <a:t>on social media. You can continue to monitor your hashtag to see what others say in the weeks following the event. </a:t>
            </a:r>
          </a:p>
          <a:p>
            <a:pPr lvl="1">
              <a:buFont typeface="Wingdings" panose="05000000000000000000" pitchFamily="2" charset="2"/>
              <a:buChar char="§"/>
            </a:pPr>
            <a:endParaRPr lang="en-US" dirty="0"/>
          </a:p>
          <a:p>
            <a:pPr defTabSz="931774">
              <a:defRPr/>
            </a:pPr>
            <a:r>
              <a:rPr lang="en-US" baseline="0" dirty="0"/>
              <a:t>Then, its time to</a:t>
            </a:r>
            <a:r>
              <a:rPr lang="en-US" dirty="0"/>
              <a:t> analyze your social media activity.</a:t>
            </a:r>
            <a:r>
              <a:rPr lang="en-US" baseline="0" dirty="0"/>
              <a:t> Use the training from part 2 to export data from Twitter and Facebook and plug it right in to your data dashboard! You may even chose to create a new data dashboard specifically for tracking activity relating to your events.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15</a:t>
            </a:fld>
            <a:endParaRPr lang="en-US" dirty="0"/>
          </a:p>
        </p:txBody>
      </p:sp>
    </p:spTree>
    <p:extLst>
      <p:ext uri="{BB962C8B-B14F-4D97-AF65-F5344CB8AC3E}">
        <p14:creationId xmlns:p14="http://schemas.microsoft.com/office/powerpoint/2010/main" val="3458190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(33:10 – 33:56)</a:t>
            </a:r>
          </a:p>
          <a:p>
            <a:endParaRPr lang="en-US" dirty="0"/>
          </a:p>
          <a:p>
            <a:r>
              <a:rPr lang="en-US" dirty="0"/>
              <a:t>Thank you for attending</a:t>
            </a:r>
            <a:r>
              <a:rPr lang="en-US" baseline="0" dirty="0"/>
              <a:t> part 3 of our 3 part training on Social Media. We hope that you were able to get a better understanding of how you can prepare a social media plan for your events, how to engage people during your event, and how to follow-up with your attendees following an event. </a:t>
            </a:r>
          </a:p>
          <a:p>
            <a:endParaRPr lang="en-US" baseline="0" dirty="0"/>
          </a:p>
          <a:p>
            <a:r>
              <a:rPr lang="en-US" baseline="0" dirty="0"/>
              <a:t>The documents that we created for this part of the training are intended for you to use from here on out as your prepare for upcoming events. These documents can also apply to your social media planning in general, and do not just have to follow a specific event. </a:t>
            </a:r>
          </a:p>
          <a:p>
            <a:endParaRPr lang="en-US" baseline="0" dirty="0"/>
          </a:p>
          <a:p>
            <a:r>
              <a:rPr lang="en-US" baseline="0" dirty="0"/>
              <a:t>We hope this training will help you make informed decisions about what social media platforms your agency should use to reach your desired stakeholders, how to track and analyze activities and attitudes on social media, and how to build a social media plan. </a:t>
            </a:r>
          </a:p>
          <a:p>
            <a:endParaRPr lang="en-US" baseline="0" dirty="0"/>
          </a:p>
          <a:p>
            <a:r>
              <a:rPr lang="en-US" baseline="0" dirty="0"/>
              <a:t>With that, I wish you all the best of luck in your social media planning and analyzing moving forward. Thank you! </a:t>
            </a:r>
          </a:p>
        </p:txBody>
      </p:sp>
      <p:sp>
        <p:nvSpPr>
          <p:cNvPr id="4" name="Slide Number Placeholder 3"/>
          <p:cNvSpPr>
            <a:spLocks noGrp="1"/>
          </p:cNvSpPr>
          <p:nvPr>
            <p:ph type="sldNum" sz="quarter" idx="10"/>
          </p:nvPr>
        </p:nvSpPr>
        <p:spPr/>
        <p:txBody>
          <a:bodyPr/>
          <a:lstStyle/>
          <a:p>
            <a:fld id="{7C249FC5-5D90-4283-A897-E4FF3EDE8620}" type="slidenum">
              <a:rPr lang="en-US" smtClean="0"/>
              <a:t>16</a:t>
            </a:fld>
            <a:endParaRPr lang="en-US" dirty="0"/>
          </a:p>
        </p:txBody>
      </p:sp>
    </p:spTree>
    <p:extLst>
      <p:ext uri="{BB962C8B-B14F-4D97-AF65-F5344CB8AC3E}">
        <p14:creationId xmlns:p14="http://schemas.microsoft.com/office/powerpoint/2010/main" val="422088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t>
            </a:r>
            <a:r>
              <a:rPr lang="en-US" b="1" baseline="0" dirty="0"/>
              <a:t>0:30 – 0:45)</a:t>
            </a:r>
            <a:endParaRPr lang="en-US" b="1" dirty="0"/>
          </a:p>
          <a:p>
            <a:endParaRPr lang="en-US" dirty="0"/>
          </a:p>
          <a:p>
            <a:r>
              <a:rPr lang="en-US" dirty="0"/>
              <a:t>You are watching part</a:t>
            </a:r>
            <a:r>
              <a:rPr lang="en-US" baseline="0" dirty="0"/>
              <a:t> 3 of this three part training series.</a:t>
            </a:r>
          </a:p>
          <a:p>
            <a:endParaRPr lang="en-US" baseline="0" dirty="0"/>
          </a:p>
          <a:p>
            <a:r>
              <a:rPr lang="en-US" baseline="0" dirty="0"/>
              <a:t>In part 1, we talked about Social Media Basics &amp; Tools</a:t>
            </a:r>
          </a:p>
          <a:p>
            <a:endParaRPr lang="en-US" baseline="0" dirty="0"/>
          </a:p>
          <a:p>
            <a:r>
              <a:rPr lang="en-US" baseline="0" dirty="0"/>
              <a:t>In part 2, we talked about Analyzing social media activity; and </a:t>
            </a:r>
          </a:p>
          <a:p>
            <a:endParaRPr lang="en-US" baseline="0" dirty="0"/>
          </a:p>
          <a:p>
            <a:r>
              <a:rPr lang="en-US" baseline="0" dirty="0"/>
              <a:t>In part 3, we will be designing your social media for success</a:t>
            </a:r>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2</a:t>
            </a:fld>
            <a:endParaRPr lang="en-US" dirty="0"/>
          </a:p>
        </p:txBody>
      </p:sp>
    </p:spTree>
    <p:extLst>
      <p:ext uri="{BB962C8B-B14F-4D97-AF65-F5344CB8AC3E}">
        <p14:creationId xmlns:p14="http://schemas.microsoft.com/office/powerpoint/2010/main" val="1466604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(0:46 – 1:23)</a:t>
            </a:r>
          </a:p>
          <a:p>
            <a:r>
              <a:rPr lang="en-US" dirty="0"/>
              <a:t>Here is our agenda for the third and</a:t>
            </a:r>
            <a:r>
              <a:rPr lang="en-US" baseline="0" dirty="0"/>
              <a:t> final part of our training on social media. The goal of this part of the training is to help you develop a social media strategy for marketing your upcoming events. </a:t>
            </a:r>
          </a:p>
          <a:p>
            <a:endParaRPr lang="en-US" baseline="0" dirty="0"/>
          </a:p>
          <a:p>
            <a:r>
              <a:rPr lang="en-US" baseline="0" dirty="0"/>
              <a:t>First we are going to develop a measurable social media strategy for an upcoming event. This will cover all the steps you need to take on social media to increase your reach and encourage engagement from the people who are attending your event. </a:t>
            </a:r>
            <a:br>
              <a:rPr lang="en-US" baseline="0" dirty="0"/>
            </a:br>
            <a:endParaRPr lang="en-US" baseline="0" dirty="0"/>
          </a:p>
          <a:p>
            <a:r>
              <a:rPr lang="en-US" baseline="0" dirty="0"/>
              <a:t>After we create a social media strategy for your event, we will provide some tips for engaging your audience during an event, and then ideas for following up with them after the event, in order to encourage continued engagement and conversation. </a:t>
            </a:r>
          </a:p>
        </p:txBody>
      </p:sp>
      <p:sp>
        <p:nvSpPr>
          <p:cNvPr id="4" name="Slide Number Placeholder 3"/>
          <p:cNvSpPr>
            <a:spLocks noGrp="1"/>
          </p:cNvSpPr>
          <p:nvPr>
            <p:ph type="sldNum" sz="quarter" idx="10"/>
          </p:nvPr>
        </p:nvSpPr>
        <p:spPr/>
        <p:txBody>
          <a:bodyPr/>
          <a:lstStyle/>
          <a:p>
            <a:fld id="{7C249FC5-5D90-4283-A897-E4FF3EDE8620}" type="slidenum">
              <a:rPr lang="en-US" smtClean="0"/>
              <a:t>3</a:t>
            </a:fld>
            <a:endParaRPr lang="en-US" dirty="0"/>
          </a:p>
        </p:txBody>
      </p:sp>
    </p:spTree>
    <p:extLst>
      <p:ext uri="{BB962C8B-B14F-4D97-AF65-F5344CB8AC3E}">
        <p14:creationId xmlns:p14="http://schemas.microsoft.com/office/powerpoint/2010/main" val="777029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(1:24 – 2:56)</a:t>
            </a:r>
          </a:p>
          <a:p>
            <a:r>
              <a:rPr lang="en-US" baseline="0" dirty="0"/>
              <a:t>By creating a sound social media strategy, you may increase event attendance and will increase engagement on Social media, leading up to, during, and in the weeks following the event. </a:t>
            </a:r>
          </a:p>
          <a:p>
            <a:endParaRPr lang="en-US" baseline="0" dirty="0"/>
          </a:p>
          <a:p>
            <a:r>
              <a:rPr lang="en-US" baseline="0" dirty="0"/>
              <a:t>Throughout this section of the training, we will be following two documents that I have created and uploaded in to our shared Dropbox folder:</a:t>
            </a:r>
          </a:p>
          <a:p>
            <a:pPr marL="232943" indent="-232943">
              <a:buFont typeface="+mj-lt"/>
              <a:buAutoNum type="arabicPeriod"/>
            </a:pPr>
            <a:r>
              <a:rPr lang="en-US" baseline="0" dirty="0"/>
              <a:t>Breakout Activity – Planning Your Event</a:t>
            </a:r>
          </a:p>
          <a:p>
            <a:pPr marL="232943" indent="-232943">
              <a:buFont typeface="+mj-lt"/>
              <a:buAutoNum type="arabicPeriod"/>
            </a:pPr>
            <a:r>
              <a:rPr lang="en-US" baseline="0" dirty="0"/>
              <a:t>Social Media Content Calendar – BLANK</a:t>
            </a:r>
          </a:p>
          <a:p>
            <a:pPr marL="232943" indent="-232943">
              <a:buFont typeface="+mj-lt"/>
              <a:buAutoNum type="arabicPeriod"/>
            </a:pPr>
            <a:endParaRPr lang="en-US" baseline="0" dirty="0"/>
          </a:p>
          <a:p>
            <a:r>
              <a:rPr lang="en-US" baseline="0" dirty="0"/>
              <a:t>The two documents are going to guide us in planning out the steps you will take the next time you have an event. As we go through this document, keep in mind that the process of creating a social media plan should be completed at least 1 month prior to your actual event, or earlier if possible. </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After your event, you will use the training from part 2 to analyze your social media activity from the event, and then be able to compare it to events you’ve held in the past, and on an</a:t>
            </a:r>
            <a:r>
              <a:rPr lang="en-US" baseline="0" dirty="0">
                <a:latin typeface="Verdana" panose="020B0604030504040204" pitchFamily="34" charset="0"/>
                <a:ea typeface="Verdana" panose="020B0604030504040204" pitchFamily="34" charset="0"/>
                <a:cs typeface="Verdana" panose="020B0604030504040204" pitchFamily="34" charset="0"/>
              </a:rPr>
              <a:t> ongoing basis</a:t>
            </a:r>
            <a:r>
              <a:rPr lang="en-US" dirty="0">
                <a:latin typeface="Verdana" panose="020B0604030504040204" pitchFamily="34" charset="0"/>
                <a:ea typeface="Verdana" panose="020B0604030504040204" pitchFamily="34" charset="0"/>
                <a:cs typeface="Verdana" panose="020B0604030504040204" pitchFamily="34" charset="0"/>
              </a:rPr>
              <a:t>.</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While this training is focused on engaging your audience on Twitter and FB, you should also be thinking about how you can leverage your other social media platforms, such as Instagram or Snapchat, if you deemed them relevant to your organization following part 1. </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Throughout this activity I will be using one of our recent events</a:t>
            </a:r>
            <a:r>
              <a:rPr lang="en-US" baseline="0" dirty="0">
                <a:latin typeface="Verdana" panose="020B0604030504040204" pitchFamily="34" charset="0"/>
                <a:ea typeface="Verdana" panose="020B0604030504040204" pitchFamily="34" charset="0"/>
                <a:cs typeface="Verdana" panose="020B0604030504040204" pitchFamily="34" charset="0"/>
              </a:rPr>
              <a:t> as an example:</a:t>
            </a:r>
            <a:r>
              <a:rPr lang="en-US" dirty="0">
                <a:latin typeface="Verdana" panose="020B0604030504040204" pitchFamily="34" charset="0"/>
                <a:ea typeface="Verdana" panose="020B0604030504040204" pitchFamily="34" charset="0"/>
                <a:cs typeface="Verdana" panose="020B0604030504040204" pitchFamily="34" charset="0"/>
              </a:rPr>
              <a:t> The Improve Group’s Open House Celebration. You may make up your event for this exercise, or if you do have an event upcoming in the next few months, you may also use that as the example as well! </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b="1" dirty="0">
                <a:latin typeface="Verdana" panose="020B0604030504040204" pitchFamily="34" charset="0"/>
                <a:ea typeface="Verdana" panose="020B0604030504040204" pitchFamily="34" charset="0"/>
                <a:cs typeface="Verdana" panose="020B0604030504040204" pitchFamily="34" charset="0"/>
              </a:rPr>
              <a:t>In the next few slides, I am going to detail some tips for creating a social media plan, then we will walk through each of the items on the breakout activity document…</a:t>
            </a:r>
          </a:p>
        </p:txBody>
      </p:sp>
      <p:sp>
        <p:nvSpPr>
          <p:cNvPr id="4" name="Slide Number Placeholder 3"/>
          <p:cNvSpPr>
            <a:spLocks noGrp="1"/>
          </p:cNvSpPr>
          <p:nvPr>
            <p:ph type="sldNum" sz="quarter" idx="10"/>
          </p:nvPr>
        </p:nvSpPr>
        <p:spPr/>
        <p:txBody>
          <a:bodyPr/>
          <a:lstStyle/>
          <a:p>
            <a:fld id="{7C249FC5-5D90-4283-A897-E4FF3EDE8620}" type="slidenum">
              <a:rPr lang="en-US" smtClean="0"/>
              <a:t>4</a:t>
            </a:fld>
            <a:endParaRPr lang="en-US" dirty="0"/>
          </a:p>
        </p:txBody>
      </p:sp>
    </p:spTree>
    <p:extLst>
      <p:ext uri="{BB962C8B-B14F-4D97-AF65-F5344CB8AC3E}">
        <p14:creationId xmlns:p14="http://schemas.microsoft.com/office/powerpoint/2010/main" val="4197495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Whole slide: (2:57 – 6:50)</a:t>
            </a:r>
          </a:p>
          <a:p>
            <a:endParaRPr lang="en-US" b="1" dirty="0"/>
          </a:p>
          <a:p>
            <a:r>
              <a:rPr lang="en-US" b="1" dirty="0"/>
              <a:t>Developing a Hashtag (2:57</a:t>
            </a:r>
            <a:r>
              <a:rPr lang="en-US" b="1" baseline="0" dirty="0"/>
              <a:t> – 3:58)</a:t>
            </a:r>
            <a:endParaRPr lang="en-US" b="1" dirty="0"/>
          </a:p>
          <a:p>
            <a:r>
              <a:rPr lang="en-US" b="1" dirty="0"/>
              <a:t>When creating a social media plan for an upcoming event, the first thing you need to do is develop a hashtag. </a:t>
            </a:r>
            <a:r>
              <a:rPr lang="en-US" dirty="0"/>
              <a:t>This is a vital element of your event marketing strategy—all the necessary information, social media interactions, promotion and campaigns will be tracked using this hashtag, so you want to </a:t>
            </a:r>
            <a:r>
              <a:rPr lang="en-US" b="1" dirty="0"/>
              <a:t>invest an appropriate amount of time and effort into making it great</a:t>
            </a:r>
            <a:r>
              <a:rPr lang="en-US" dirty="0"/>
              <a:t>! Come up with some ideas that meet all of these criteria: Hashtags should be unique, something that has never before been used; short, so they do not consume too many of your 140 character limit on Twitter; and easy to remember – something that rolls off the tongue or sounds catchy.  </a:t>
            </a:r>
          </a:p>
          <a:p>
            <a:endParaRPr lang="en-US" dirty="0"/>
          </a:p>
          <a:p>
            <a:r>
              <a:rPr lang="en-US" dirty="0"/>
              <a:t>If its an event you hold annually, you can always stick the year at the end too. For example, The American Evaluation Association holds an annual conference for evaluators around the country. This year the hashtag for the event was #Eval16, the previous year it was #Eval15. By adding the year to the hashtag, AEA can track activity in 2016 vs. activity in the previous years, and so on. </a:t>
            </a:r>
          </a:p>
          <a:p>
            <a:pPr defTabSz="931774">
              <a:defRPr/>
            </a:pPr>
            <a:endParaRPr lang="en-US" b="1" dirty="0"/>
          </a:p>
          <a:p>
            <a:pPr defTabSz="931774">
              <a:defRPr/>
            </a:pPr>
            <a:r>
              <a:rPr lang="en-US" b="1" dirty="0"/>
              <a:t>Creating a Promotion Plan (3:59 – 5:03)</a:t>
            </a:r>
          </a:p>
          <a:p>
            <a:r>
              <a:rPr lang="en-US" dirty="0"/>
              <a:t>Once you have your hashtag developed, you will then</a:t>
            </a:r>
            <a:r>
              <a:rPr lang="en-US" baseline="0" dirty="0"/>
              <a:t> </a:t>
            </a:r>
            <a:r>
              <a:rPr lang="en-US" dirty="0"/>
              <a:t>create a plan to promote your upcoming event…</a:t>
            </a:r>
          </a:p>
          <a:p>
            <a:endParaRPr lang="en-US" b="1" dirty="0"/>
          </a:p>
          <a:p>
            <a:r>
              <a:rPr lang="en-US" dirty="0"/>
              <a:t>Choose the social media platforms you plan on using to promote the event, and assign different levels of importance to each to see where information will be updated first, and what kind of information will be released through each channel. For example, if you primarily use Twitter and Facebook, schedule all social messaging with important information on these platforms first—such as information about the speaker, description of the workshop, and event details like location and relevant</a:t>
            </a:r>
            <a:r>
              <a:rPr lang="en-US" baseline="0" dirty="0"/>
              <a:t> times</a:t>
            </a:r>
            <a:r>
              <a:rPr lang="en-US" dirty="0"/>
              <a:t>. Secondary platforms, such as YouTube or Instagram, can have a slight delay in social messaging, but if they do then you should make up for the delay with more descriptive media, such as a video, a photo or a checklist. Later in this training, we will walk through the social media content calendar template that we created for you, to show you how you can plan out and leverage these posts. For the purpose of this training, we are going to focus on creating a promotional plan for Facebook and Twitter, while also leveraging your YouTube account through this process.</a:t>
            </a:r>
          </a:p>
          <a:p>
            <a:endParaRPr lang="en-US" b="1" dirty="0"/>
          </a:p>
          <a:p>
            <a:r>
              <a:rPr lang="en-US" b="1" dirty="0"/>
              <a:t>Leveraging Facebook (5:03 – 5:25)</a:t>
            </a:r>
          </a:p>
          <a:p>
            <a:r>
              <a:rPr lang="en-US" b="0" dirty="0"/>
              <a:t>When creating a promotional plan for Facebook, set up a </a:t>
            </a:r>
            <a:r>
              <a:rPr lang="en-US" dirty="0"/>
              <a:t>separate </a:t>
            </a:r>
            <a:r>
              <a:rPr lang="en-US" dirty="0">
                <a:hlinkClick r:id="rId3"/>
              </a:rPr>
              <a:t>Event page</a:t>
            </a:r>
            <a:r>
              <a:rPr lang="en-US" dirty="0"/>
              <a:t> dedicated to all the relevant information. Use the description field to include all relevant links, and introduce the official event hashtag. Post any last-minute changes to the event’s Timeline to update all invited guests.</a:t>
            </a:r>
          </a:p>
          <a:p>
            <a:endParaRPr lang="en-US" b="1" dirty="0"/>
          </a:p>
          <a:p>
            <a:r>
              <a:rPr lang="en-US" b="1" dirty="0"/>
              <a:t>Leveraging Twitter (5:25 - 6:05)</a:t>
            </a:r>
          </a:p>
          <a:p>
            <a:r>
              <a:rPr lang="en-US" b="0" dirty="0"/>
              <a:t>When creating a promotional plan for Twitter, start by writing several Tweet templates including the location, time, a trackable </a:t>
            </a:r>
            <a:r>
              <a:rPr lang="en-US" b="0" dirty="0">
                <a:hlinkClick r:id="rId4"/>
              </a:rPr>
              <a:t>shortened URL</a:t>
            </a:r>
            <a:r>
              <a:rPr lang="en-US" b="0" dirty="0"/>
              <a:t> of the official event page, as well as the official event hashtag. Additionally, take note of all the official Twitter handles of notable speakers </a:t>
            </a:r>
            <a:r>
              <a:rPr lang="en-US" dirty="0"/>
              <a:t>or performers, and introduce them on your org’s Twitter account once their attendance is confirmed.</a:t>
            </a:r>
          </a:p>
          <a:p>
            <a:endParaRPr lang="en-US" dirty="0"/>
          </a:p>
          <a:p>
            <a:r>
              <a:rPr lang="en-US" dirty="0"/>
              <a:t>When you are planning out your tweets, remember to mix the content up: Keep it varied so that you aren’t constantly repeating yourself, one post may introduce the speaker, while another may give more info about who is involved, what topics will be covered, and more.</a:t>
            </a:r>
          </a:p>
          <a:p>
            <a:endParaRPr lang="en-US" dirty="0"/>
          </a:p>
          <a:p>
            <a:r>
              <a:rPr lang="en-US" b="1" dirty="0"/>
              <a:t>Leveraging YouTube (6:06 – 6:50)</a:t>
            </a:r>
            <a:endParaRPr lang="en-US" dirty="0"/>
          </a:p>
          <a:p>
            <a:r>
              <a:rPr lang="en-US" b="0" dirty="0"/>
              <a:t>Finally, YouTube </a:t>
            </a:r>
            <a:r>
              <a:rPr lang="en-US" dirty="0"/>
              <a:t>is a secondary platform to consider leveraging for your event, but it may not always be relevant. It can be used to share video content that is related to the event, or maybe some other video content that is related and already available. Once you have a relevant video, you want to share that among your primary channels (Twitter, Facebook) to gain more interest in the topic, as well as to see how people are responding in comments. If you don’t have any videos, then you may want to turn to other resources, such as external articles, research findings, or other items related to the topic of the event. </a:t>
            </a:r>
          </a:p>
          <a:p>
            <a:endParaRPr lang="en-US" dirty="0"/>
          </a:p>
          <a:p>
            <a:r>
              <a:rPr lang="en-US" dirty="0"/>
              <a:t>One example is to share a clip to your event’s speaker giving another presentation, as a means of getting people excited to see your speaker! </a:t>
            </a:r>
          </a:p>
          <a:p>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5</a:t>
            </a:fld>
            <a:endParaRPr lang="en-US" dirty="0"/>
          </a:p>
        </p:txBody>
      </p:sp>
    </p:spTree>
    <p:extLst>
      <p:ext uri="{BB962C8B-B14F-4D97-AF65-F5344CB8AC3E}">
        <p14:creationId xmlns:p14="http://schemas.microsoft.com/office/powerpoint/2010/main" val="3066491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774">
              <a:defRPr/>
            </a:pPr>
            <a:r>
              <a:rPr lang="en-US" b="1" dirty="0"/>
              <a:t>Slide (6:50</a:t>
            </a:r>
            <a:r>
              <a:rPr lang="en-US" b="1" baseline="0" dirty="0"/>
              <a:t> – 10:50)</a:t>
            </a:r>
          </a:p>
          <a:p>
            <a:pPr marL="0" lvl="1" defTabSz="931774">
              <a:defRPr/>
            </a:pPr>
            <a:endParaRPr lang="en-US" b="1" dirty="0"/>
          </a:p>
          <a:p>
            <a:pPr marL="0" lvl="1" defTabSz="931774">
              <a:defRPr/>
            </a:pPr>
            <a:r>
              <a:rPr lang="en-US" b="1" dirty="0"/>
              <a:t>As you are creating your promotional plan you will want to consider other</a:t>
            </a:r>
            <a:r>
              <a:rPr lang="en-US" b="1" baseline="0" dirty="0"/>
              <a:t> ways to promote your event.</a:t>
            </a:r>
            <a:endParaRPr lang="en-US" b="1" dirty="0"/>
          </a:p>
          <a:p>
            <a:pPr marL="0" lvl="1" defTabSz="931774">
              <a:defRPr/>
            </a:pPr>
            <a:endParaRPr lang="en-US" b="1" dirty="0"/>
          </a:p>
          <a:p>
            <a:pPr marL="0" lvl="1" defTabSz="931774">
              <a:defRPr/>
            </a:pPr>
            <a:r>
              <a:rPr lang="en-US" b="1" dirty="0"/>
              <a:t>One possible source could</a:t>
            </a:r>
            <a:r>
              <a:rPr lang="en-US" b="1" baseline="0" dirty="0"/>
              <a:t> be l</a:t>
            </a:r>
            <a:r>
              <a:rPr lang="en-US" b="1" dirty="0"/>
              <a:t>everaging</a:t>
            </a:r>
            <a:r>
              <a:rPr lang="en-US" b="1" baseline="0" dirty="0"/>
              <a:t> your</a:t>
            </a:r>
            <a:r>
              <a:rPr lang="en-US" b="1" dirty="0"/>
              <a:t> community</a:t>
            </a:r>
            <a:r>
              <a:rPr lang="en-US" b="1" baseline="0" dirty="0"/>
              <a:t> advocates (6:50 – 8:23)</a:t>
            </a:r>
            <a:r>
              <a:rPr lang="en-US" baseline="0" dirty="0"/>
              <a:t>: </a:t>
            </a:r>
          </a:p>
          <a:p>
            <a:pPr marL="0" lvl="1" defTabSz="931774">
              <a:defRPr/>
            </a:pPr>
            <a:r>
              <a:rPr lang="en-US" dirty="0"/>
              <a:t>This is where you can rely on members of your community groups to promote your events and generate discussions on social media; One example of your community advocates are the groups that your agencies meet with, such as the Changing our Environment Committee, the Community Action Team, or Prevention Partners Group. Additionally, if you have colleagues who are also invested in the work your agency does, that do not have positions within these groups, you may also want to reach out to them and see if they want to be involved in planning and promoting your event.</a:t>
            </a:r>
          </a:p>
          <a:p>
            <a:pPr marL="0" lvl="1" defTabSz="931774">
              <a:defRPr/>
            </a:pPr>
            <a:endParaRPr lang="en-US" dirty="0"/>
          </a:p>
          <a:p>
            <a:pPr marL="0" lvl="1" defTabSz="931774">
              <a:defRPr/>
            </a:pPr>
            <a:r>
              <a:rPr lang="en-US" dirty="0"/>
              <a:t>One way to engage your community advocates is to give them special inside access to your event, such as involving them in the planning and promotion of the day. </a:t>
            </a:r>
          </a:p>
          <a:p>
            <a:pPr marL="0" lvl="1" defTabSz="931774">
              <a:defRPr/>
            </a:pPr>
            <a:endParaRPr lang="en-US" dirty="0"/>
          </a:p>
          <a:p>
            <a:pPr marL="0" lvl="1" defTabSz="931774">
              <a:defRPr/>
            </a:pPr>
            <a:r>
              <a:rPr lang="en-US" dirty="0"/>
              <a:t>There is a strong opportunity to leverage these community members who have vested interest in this topic. </a:t>
            </a:r>
          </a:p>
          <a:p>
            <a:pPr marL="0" lvl="1" defTabSz="931774">
              <a:defRPr/>
            </a:pPr>
            <a:endParaRPr lang="en-US" dirty="0"/>
          </a:p>
          <a:p>
            <a:pPr marL="0" lvl="1" defTabSz="931774">
              <a:defRPr/>
            </a:pPr>
            <a:r>
              <a:rPr lang="en-US" dirty="0"/>
              <a:t>Additionally, you can do some research on these advocates to learn more about how they could help you plan and promote your event. For example:</a:t>
            </a:r>
          </a:p>
          <a:p>
            <a:pPr marL="174708" indent="-174708">
              <a:buFont typeface="Arial" panose="020B0604020202020204" pitchFamily="34" charset="0"/>
              <a:buChar char="•"/>
            </a:pPr>
            <a:r>
              <a:rPr lang="en-US" dirty="0"/>
              <a:t>Research what their use of social media is and who they are reaching with their posts. Are they typically involved in these conversations on Twitter or Facebook?</a:t>
            </a:r>
          </a:p>
          <a:p>
            <a:pPr marL="174708" indent="-174708">
              <a:buFont typeface="Arial" panose="020B0604020202020204" pitchFamily="34" charset="0"/>
              <a:buChar char="•"/>
            </a:pPr>
            <a:r>
              <a:rPr lang="en-US" dirty="0"/>
              <a:t>If you are not already connected on Social Media, you should follow/friend your advocates and engage them on social media if possible – tag them in posts, reply to their tweets, etc. </a:t>
            </a:r>
          </a:p>
          <a:p>
            <a:pPr marL="174708" indent="-174708">
              <a:buFont typeface="Arial" panose="020B0604020202020204" pitchFamily="34" charset="0"/>
              <a:buChar char="•"/>
            </a:pPr>
            <a:r>
              <a:rPr lang="en-US" dirty="0"/>
              <a:t>Through this research, you can discover whether your advocates have many followers in the Grand Forks, Fargo, and Moorhead areas who actively engage with them. </a:t>
            </a:r>
            <a:endParaRPr lang="en-US" baseline="0" dirty="0"/>
          </a:p>
          <a:p>
            <a:endParaRPr lang="en-US" dirty="0"/>
          </a:p>
          <a:p>
            <a:pPr defTabSz="931774">
              <a:defRPr/>
            </a:pPr>
            <a:r>
              <a:rPr lang="en-US" b="1" dirty="0"/>
              <a:t>Another way to promote your social media plan is through other media channels (8:23 – 9:30). </a:t>
            </a:r>
          </a:p>
          <a:p>
            <a:pPr defTabSz="931774">
              <a:defRPr/>
            </a:pPr>
            <a:endParaRPr lang="en-US" b="1" dirty="0"/>
          </a:p>
          <a:p>
            <a:pPr defTabSz="931774">
              <a:defRPr/>
            </a:pPr>
            <a:r>
              <a:rPr lang="en-US" b="1" dirty="0"/>
              <a:t>For example:</a:t>
            </a:r>
          </a:p>
          <a:p>
            <a:pPr marL="174708" indent="-174708" defTabSz="931774">
              <a:buFont typeface="Arial" panose="020B0604020202020204" pitchFamily="34" charset="0"/>
              <a:buChar char="•"/>
              <a:defRPr/>
            </a:pPr>
            <a:r>
              <a:rPr lang="en-US" b="0" dirty="0"/>
              <a:t>You can leverage</a:t>
            </a:r>
            <a:r>
              <a:rPr lang="en-US" b="0" baseline="0" dirty="0"/>
              <a:t> your content through your n</a:t>
            </a:r>
            <a:r>
              <a:rPr lang="en-US" b="0" dirty="0"/>
              <a:t>ewsletter!</a:t>
            </a:r>
            <a:r>
              <a:rPr lang="en-US" b="0" baseline="0" dirty="0"/>
              <a:t> Let your newsletter followers know about the event. What does it mean for your agency, who are you trying to reach with it, and what do you hope attendees come out of the event with? Invite them to register, or to share the event with their networks. and </a:t>
            </a:r>
            <a:r>
              <a:rPr lang="en-US" b="1" baseline="0" dirty="0"/>
              <a:t>Don’t forget to use your #Hashtag</a:t>
            </a:r>
            <a:r>
              <a:rPr lang="en-US" b="0" baseline="0" dirty="0"/>
              <a:t>!</a:t>
            </a:r>
          </a:p>
          <a:p>
            <a:pPr marL="174708" indent="-174708" defTabSz="931774">
              <a:buFont typeface="Arial" panose="020B0604020202020204" pitchFamily="34" charset="0"/>
              <a:buChar char="•"/>
              <a:defRPr/>
            </a:pPr>
            <a:r>
              <a:rPr lang="en-US" b="0" baseline="0" dirty="0"/>
              <a:t>Another way to promote your social media plan is to create informational flyers, on-site handouts, or other forms of media. When we host events, we create flyers and other handouts to let people know more about the topic; these handouts will point our attendees to additional resources; and encourage them to </a:t>
            </a:r>
            <a:r>
              <a:rPr lang="en-US" b="1" baseline="0" dirty="0"/>
              <a:t>tweet during the event using the hashtag</a:t>
            </a:r>
            <a:r>
              <a:rPr lang="en-US" b="0" baseline="0" dirty="0"/>
              <a:t>! </a:t>
            </a:r>
          </a:p>
          <a:p>
            <a:pPr marL="174708" indent="-174708" defTabSz="931774">
              <a:buFont typeface="Arial" panose="020B0604020202020204" pitchFamily="34" charset="0"/>
              <a:buChar char="•"/>
              <a:defRPr/>
            </a:pPr>
            <a:r>
              <a:rPr lang="en-US" b="0" baseline="0" dirty="0"/>
              <a:t>Finally, you can also create sign up sheets to stay in touch with attendees after your event has concluded. Ideally, you want to come away with having built your network of people interested in the topics and types of events that your organization sponsors; you can add your guests to the lists to receive your newsletter and other communication mediums in the future. Also, you can tag them so that you know which events they have attend of yours in the past as well. </a:t>
            </a:r>
            <a:endParaRPr lang="en-US" b="0" dirty="0"/>
          </a:p>
          <a:p>
            <a:pPr defTabSz="931774">
              <a:defRPr/>
            </a:pPr>
            <a:endParaRPr lang="en-US" b="0" dirty="0"/>
          </a:p>
          <a:p>
            <a:pPr defTabSz="931774">
              <a:defRPr/>
            </a:pPr>
            <a:r>
              <a:rPr lang="en-US" b="1" dirty="0"/>
              <a:t>Another useful</a:t>
            </a:r>
            <a:r>
              <a:rPr lang="en-US" b="1" baseline="0" dirty="0"/>
              <a:t> way to create your promotional plan is to s</a:t>
            </a:r>
            <a:r>
              <a:rPr lang="en-US" b="1" dirty="0"/>
              <a:t>chedule all</a:t>
            </a:r>
            <a:r>
              <a:rPr lang="en-US" b="1" baseline="0" dirty="0"/>
              <a:t> of your </a:t>
            </a:r>
            <a:r>
              <a:rPr lang="en-US" b="1" dirty="0"/>
              <a:t>posts leading up to and for the day</a:t>
            </a:r>
            <a:r>
              <a:rPr lang="en-US" b="1" baseline="0" dirty="0"/>
              <a:t> of event (9:30 – 10:50)</a:t>
            </a:r>
          </a:p>
          <a:p>
            <a:pPr marL="174708" indent="-174708" defTabSz="931774">
              <a:buFont typeface="Arial" panose="020B0604020202020204" pitchFamily="34" charset="0"/>
              <a:buChar char="•"/>
              <a:defRPr/>
            </a:pPr>
            <a:r>
              <a:rPr lang="en-US" b="0" dirty="0"/>
              <a:t>It</a:t>
            </a:r>
            <a:r>
              <a:rPr lang="en-US" b="0" baseline="0" dirty="0"/>
              <a:t> wouldn’t be great to go through all the work of creating this promotional plan, and then run out of time and miss some of the posts that you planned for your event. This is why tools like Buffer and Hootsuite exist! Once your promotional plan is complete, you should schedule all your tweets and posts so they are ready to go out – then you can worry about the other aspects of planning your event. </a:t>
            </a:r>
            <a:endParaRPr lang="en-US" b="0" dirty="0"/>
          </a:p>
          <a:p>
            <a:pPr marL="174708" indent="-174708" defTabSz="931774">
              <a:buFont typeface="Arial" panose="020B0604020202020204" pitchFamily="34" charset="0"/>
              <a:buChar char="•"/>
              <a:defRPr/>
            </a:pPr>
            <a:r>
              <a:rPr lang="en-US" b="0" dirty="0"/>
              <a:t>You’ve done a lot of planning to get to</a:t>
            </a:r>
            <a:r>
              <a:rPr lang="en-US" b="0" baseline="0" dirty="0"/>
              <a:t> your event, but the social activity isn’t yet finished. </a:t>
            </a:r>
            <a:r>
              <a:rPr lang="en-US" b="0" dirty="0"/>
              <a:t>As the date of the event approaches, you should also</a:t>
            </a:r>
            <a:r>
              <a:rPr lang="en-US" b="0" baseline="0" dirty="0"/>
              <a:t> schedule posts to go out during the event. Engaging through social media during the event is key to continuing buzz around the topic. However, you may not find yourself with that much time to post during the event. So, it can be very helpful to schedule some things in advance!</a:t>
            </a:r>
          </a:p>
          <a:p>
            <a:pPr marL="174708" indent="-174708" defTabSz="931774">
              <a:buFont typeface="Arial" panose="020B0604020202020204" pitchFamily="34" charset="0"/>
              <a:buChar char="•"/>
              <a:defRPr/>
            </a:pPr>
            <a:r>
              <a:rPr lang="en-US" b="0" baseline="0" dirty="0"/>
              <a:t>Are there some things you know that will happen during the day? Some agenda items that can be mentioned on social media? Compose reminder Tweets containing all the essential information someone might look for if they were interested in attending the event: the time and location of the event, a URL to the website with more information, and anything else that may be relevant and stay unchanged on the day of the event. Schedule tweets to go out at reasonable intervals immediately before the event, and a couple of messages for the duration of the event.</a:t>
            </a:r>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6</a:t>
            </a:fld>
            <a:endParaRPr lang="en-US" dirty="0"/>
          </a:p>
        </p:txBody>
      </p:sp>
    </p:spTree>
    <p:extLst>
      <p:ext uri="{BB962C8B-B14F-4D97-AF65-F5344CB8AC3E}">
        <p14:creationId xmlns:p14="http://schemas.microsoft.com/office/powerpoint/2010/main" val="3780688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Wingdings" panose="05000000000000000000" pitchFamily="2" charset="2"/>
              <a:buNone/>
            </a:pPr>
            <a:r>
              <a:rPr lang="en-US" b="1" dirty="0"/>
              <a:t>Slide: (10:50</a:t>
            </a:r>
            <a:r>
              <a:rPr lang="en-US" b="1" baseline="0" dirty="0"/>
              <a:t> – 12:40)</a:t>
            </a:r>
            <a:endParaRPr lang="en-US" b="1" dirty="0"/>
          </a:p>
          <a:p>
            <a:pPr lvl="0">
              <a:buFont typeface="Wingdings" panose="05000000000000000000" pitchFamily="2" charset="2"/>
              <a:buNone/>
            </a:pPr>
            <a:r>
              <a:rPr lang="en-US" b="1" dirty="0"/>
              <a:t>Finally, here are some additional</a:t>
            </a:r>
            <a:r>
              <a:rPr lang="en-US" b="1" baseline="0" dirty="0"/>
              <a:t> options you should consider while creating a promotional plan for your event. These can be created right away, or may be planned for later, if you are finding registrations are lower than you expected.</a:t>
            </a:r>
          </a:p>
          <a:p>
            <a:pPr lvl="0">
              <a:buFont typeface="Wingdings" panose="05000000000000000000" pitchFamily="2" charset="2"/>
              <a:buNone/>
            </a:pPr>
            <a:endParaRPr lang="en-US" b="1" dirty="0"/>
          </a:p>
          <a:p>
            <a:pPr lvl="0">
              <a:buFont typeface="Wingdings" panose="05000000000000000000" pitchFamily="2" charset="2"/>
              <a:buNone/>
            </a:pPr>
            <a:r>
              <a:rPr lang="en-US" b="1" dirty="0"/>
              <a:t>Promote social media content offline</a:t>
            </a:r>
          </a:p>
          <a:p>
            <a:pPr indent="-260897"/>
            <a:r>
              <a:rPr lang="en-US" dirty="0"/>
              <a:t>Include the official event hashtag and your primary social media channels in any posters, invitations or flyers you distribute to promote the event. If you are using paper tickets and your ticket design allows for some extra characters, print the official hashtag in a prominent spot on the ticket.</a:t>
            </a:r>
          </a:p>
          <a:p>
            <a:pPr indent="-260897"/>
            <a:endParaRPr lang="en-US" dirty="0"/>
          </a:p>
          <a:p>
            <a:pPr lvl="0">
              <a:buFont typeface="Wingdings" panose="05000000000000000000" pitchFamily="2" charset="2"/>
              <a:buNone/>
            </a:pPr>
            <a:r>
              <a:rPr lang="en-US" b="1" dirty="0"/>
              <a:t>Highlight guests of honor</a:t>
            </a:r>
          </a:p>
          <a:p>
            <a:pPr indent="-260897"/>
            <a:r>
              <a:rPr lang="en-US" dirty="0"/>
              <a:t>Create buzz by showing off a great asset—your special guests. Once all your speakers have been confirmed, take time to track and share their social media accounts, such as official Facebook Page or Twitter handle, and use these to get your event attendees excited about the person who is headlining your event.</a:t>
            </a:r>
          </a:p>
          <a:p>
            <a:pPr indent="-260897"/>
            <a:endParaRPr lang="en-US" dirty="0"/>
          </a:p>
          <a:p>
            <a:pPr lvl="0">
              <a:buFont typeface="Wingdings" panose="05000000000000000000" pitchFamily="2" charset="2"/>
              <a:buNone/>
            </a:pPr>
            <a:r>
              <a:rPr lang="en-US" b="1" dirty="0"/>
              <a:t>Use Targeted ads</a:t>
            </a:r>
          </a:p>
          <a:p>
            <a:pPr indent="-260897"/>
            <a:r>
              <a:rPr lang="en-US" dirty="0"/>
              <a:t>If you are organizing an event in a new location, and you want to be certain you are reaching your target audience, consider investing in a few targeted Facebook ads. You can boost an existing post from your org’s page with the event’s details, and select the option for it to appear to people in a certain geographical location,</a:t>
            </a:r>
            <a:r>
              <a:rPr lang="en-US" baseline="0" dirty="0"/>
              <a:t> who fit a certain demographic (college students, gender, ethnicity, etc.), or who have specific interest in the topic being presented. Facebook allows you to target these qualities in your advertisements</a:t>
            </a:r>
          </a:p>
          <a:p>
            <a:pPr indent="-260897"/>
            <a:endParaRPr lang="en-US" baseline="0" dirty="0"/>
          </a:p>
          <a:p>
            <a:pPr indent="-260897"/>
            <a:r>
              <a:rPr lang="en-US" b="1" baseline="0" dirty="0"/>
              <a:t>Introducing Breakout Activities (12:21 – 13:15):</a:t>
            </a:r>
            <a:endParaRPr lang="en-US" b="1" dirty="0"/>
          </a:p>
          <a:p>
            <a:pPr lvl="0">
              <a:buFont typeface="Wingdings" panose="05000000000000000000" pitchFamily="2" charset="2"/>
              <a:buNone/>
            </a:pPr>
            <a:r>
              <a:rPr lang="en-US" baseline="0" dirty="0">
                <a:solidFill>
                  <a:srgbClr val="FF0000"/>
                </a:solidFill>
              </a:rPr>
              <a:t>Now that you have some ideas for how to create a strong social media plan for your event, open your Breakout Activity document, and follow along as we walk through it in the proceeding slides… </a:t>
            </a:r>
            <a:r>
              <a:rPr lang="en-US" b="0" baseline="0" dirty="0">
                <a:solidFill>
                  <a:srgbClr val="FF0000"/>
                </a:solidFill>
              </a:rPr>
              <a:t>The document looks like this! </a:t>
            </a:r>
            <a:endParaRPr lang="en-US" b="0" dirty="0"/>
          </a:p>
          <a:p>
            <a:endParaRPr lang="en-US" dirty="0"/>
          </a:p>
        </p:txBody>
      </p:sp>
      <p:sp>
        <p:nvSpPr>
          <p:cNvPr id="4" name="Slide Number Placeholder 3"/>
          <p:cNvSpPr>
            <a:spLocks noGrp="1"/>
          </p:cNvSpPr>
          <p:nvPr>
            <p:ph type="sldNum" sz="quarter" idx="10"/>
          </p:nvPr>
        </p:nvSpPr>
        <p:spPr/>
        <p:txBody>
          <a:bodyPr/>
          <a:lstStyle/>
          <a:p>
            <a:fld id="{7C249FC5-5D90-4283-A897-E4FF3EDE8620}" type="slidenum">
              <a:rPr lang="en-US" smtClean="0"/>
              <a:t>7</a:t>
            </a:fld>
            <a:endParaRPr lang="en-US" dirty="0"/>
          </a:p>
        </p:txBody>
      </p:sp>
    </p:spTree>
    <p:extLst>
      <p:ext uri="{BB962C8B-B14F-4D97-AF65-F5344CB8AC3E}">
        <p14:creationId xmlns:p14="http://schemas.microsoft.com/office/powerpoint/2010/main" val="4164701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r>
              <a:rPr lang="en-US" b="1" dirty="0"/>
              <a:t>Slide</a:t>
            </a:r>
            <a:r>
              <a:rPr lang="en-US" b="1" baseline="0" dirty="0"/>
              <a:t> (12:40 – 16:34)</a:t>
            </a:r>
          </a:p>
          <a:p>
            <a:endParaRPr lang="en-US" b="1" dirty="0"/>
          </a:p>
          <a:p>
            <a:r>
              <a:rPr lang="en-US" b="1" dirty="0"/>
              <a:t>Introduce</a:t>
            </a:r>
            <a:r>
              <a:rPr lang="en-US" b="1" baseline="0" dirty="0"/>
              <a:t> Activity (continued) (12:40 – 13:15)</a:t>
            </a:r>
            <a:endParaRPr lang="en-US" b="1" dirty="0"/>
          </a:p>
          <a:p>
            <a:r>
              <a:rPr lang="en-US" b="0" dirty="0"/>
              <a:t>Think of an event that your organization has held in the past, or of one that you are currently planning for the near future. This event, whether make-believe or real, will be the basis for our planning in the upcoming slides. You may want to use an event that relates to some of the keywords and topics you used to search Twitter in Part 2 of our training.</a:t>
            </a:r>
            <a:r>
              <a:rPr lang="en-US" b="0" baseline="0" dirty="0"/>
              <a:t> For each of the sections in this part, I will give an example of what The Improve Group did for our most recent event – an open house celebrating our brand new office. The goal of this event was to bring together our clients, colleagues, friends, and family members for a fun evening planned around celebrating and showcasing our new office space. </a:t>
            </a:r>
          </a:p>
          <a:p>
            <a:endParaRPr lang="en-US" b="1" baseline="0" dirty="0"/>
          </a:p>
          <a:p>
            <a:r>
              <a:rPr lang="en-US" b="1" baseline="0" dirty="0"/>
              <a:t>Developing a Hashtag (13:15 – 15:21)</a:t>
            </a:r>
          </a:p>
          <a:p>
            <a:endParaRPr lang="en-US" b="1" dirty="0"/>
          </a:p>
          <a:p>
            <a:r>
              <a:rPr lang="en-US" b="0" dirty="0"/>
              <a:t>Ok lets get started, The first thing that you need to do when developing a social media plan is create a hashtag for your event.</a:t>
            </a:r>
          </a:p>
          <a:p>
            <a:endParaRPr lang="en-US" b="0" dirty="0"/>
          </a:p>
          <a:p>
            <a:r>
              <a:rPr lang="en-US" b="0" dirty="0"/>
              <a:t>Recall</a:t>
            </a:r>
            <a:r>
              <a:rPr lang="en-US" b="0" baseline="0" dirty="0"/>
              <a:t> that</a:t>
            </a:r>
            <a:r>
              <a:rPr lang="en-US" b="0" dirty="0"/>
              <a:t> Hashtags are a vital </a:t>
            </a:r>
            <a:r>
              <a:rPr lang="en-US" dirty="0"/>
              <a:t>element of your event marketing strategy—all the necessary information, social media interactions, promotion and campaigns will be tracked using this hashtag, so you want to </a:t>
            </a:r>
            <a:r>
              <a:rPr lang="en-US" b="1" dirty="0"/>
              <a:t>invest an appropriate amount of time and effort into making it great</a:t>
            </a:r>
            <a:r>
              <a:rPr lang="en-US" dirty="0"/>
              <a:t>! So, develop a unique hashtag for your event that meets all of the following criteria: </a:t>
            </a:r>
          </a:p>
          <a:p>
            <a:endParaRPr lang="en-US" dirty="0"/>
          </a:p>
          <a:p>
            <a:r>
              <a:rPr lang="en-US" b="1" dirty="0"/>
              <a:t>Is it unique?</a:t>
            </a:r>
            <a:r>
              <a:rPr lang="en-US" dirty="0"/>
              <a:t> Branded event hashtags are designed to help attendees and speakers isolate relevant information, so it would be a shame if everything got lost in the noise if someone else is currently using or has used the same hashtag in the past.</a:t>
            </a:r>
          </a:p>
          <a:p>
            <a:r>
              <a:rPr lang="en-US" b="1" dirty="0"/>
              <a:t>Is it short? </a:t>
            </a:r>
            <a:r>
              <a:rPr lang="en-US" dirty="0"/>
              <a:t>You want your hashtag to be format-friendly for all the social media platforms you are using, so be mindful of the character limits on Twitter. For example, a successful Tweet promoting your event should contain a call-to-action link and a picture, along with your</a:t>
            </a:r>
            <a:r>
              <a:rPr lang="en-US" baseline="0" dirty="0"/>
              <a:t> </a:t>
            </a:r>
            <a:r>
              <a:rPr lang="en-US" dirty="0"/>
              <a:t>hashtag. Can you fit everything into one Tweet, leave enough room for an “RT” for your audience, </a:t>
            </a:r>
            <a:r>
              <a:rPr lang="en-US" i="1" dirty="0"/>
              <a:t>and</a:t>
            </a:r>
            <a:r>
              <a:rPr lang="en-US" dirty="0"/>
              <a:t> sound coherent? If not, you may have to rethink the hashtag.</a:t>
            </a:r>
          </a:p>
          <a:p>
            <a:r>
              <a:rPr lang="en-US" b="1" dirty="0"/>
              <a:t>Is it easy to spell and remember?</a:t>
            </a:r>
            <a:r>
              <a:rPr lang="en-US" dirty="0"/>
              <a:t> See if you can create a play on words associated with your event or brand, or use alliteration to help the hashtag stick in people’s minds. That being said, avoid being too clever with your hashtags. Avoid something that can be easily misspelled—or misread, which can confuse attendees and cause them to use the wrong hashtag.</a:t>
            </a:r>
          </a:p>
          <a:p>
            <a:endParaRPr lang="en-US" b="1" dirty="0"/>
          </a:p>
          <a:p>
            <a:r>
              <a:rPr lang="en-US" dirty="0"/>
              <a:t>For The Improve Group’s recent open house celebration of our new office, we chose to use #IGOpenHouse. We chose IG Open house because it was inclusive of our name, short, and accurately described our event without needing much context. Before deciding on #IGOpenHouse, we wanted to make sure it was not something that had already been used, so we typed the hashtag in to Twitter’s search function, and luckily no other users had ever used this one! You will want to take this step as well to make sure your hashtag is unique to your event.</a:t>
            </a:r>
          </a:p>
          <a:p>
            <a:endParaRPr lang="en-US" dirty="0"/>
          </a:p>
          <a:p>
            <a:r>
              <a:rPr lang="en-US" dirty="0"/>
              <a:t>Take a few minutes to come up with a few hashtag ideas that you like and perform Twitter searches on them to make sure they are not being used. Once you have found a hashtag you like, write it down in your worksheet and resume this training</a:t>
            </a:r>
          </a:p>
          <a:p>
            <a:endParaRPr lang="en-US" baseline="0" dirty="0"/>
          </a:p>
          <a:p>
            <a:r>
              <a:rPr lang="en-US" b="1" baseline="0" dirty="0"/>
              <a:t>How did that process go for you? Were you able to develop a unique hashtag? </a:t>
            </a:r>
          </a:p>
          <a:p>
            <a:endParaRPr lang="en-US" baseline="0" dirty="0"/>
          </a:p>
          <a:p>
            <a:endParaRPr lang="en-US" dirty="0"/>
          </a:p>
          <a:p>
            <a:r>
              <a:rPr lang="en-US" b="1" dirty="0"/>
              <a:t>Developing Keywords</a:t>
            </a:r>
            <a:r>
              <a:rPr lang="en-US" b="1" baseline="0" dirty="0"/>
              <a:t> (15:21 – 16:34)</a:t>
            </a:r>
            <a:endParaRPr lang="en-US" b="1" dirty="0"/>
          </a:p>
          <a:p>
            <a:r>
              <a:rPr lang="en-US" dirty="0"/>
              <a:t>Now</a:t>
            </a:r>
            <a:r>
              <a:rPr lang="en-US" baseline="0" dirty="0"/>
              <a:t> that you have a hashtag for your event, its time to develop some keywords.</a:t>
            </a:r>
            <a:endParaRPr lang="en-US" dirty="0"/>
          </a:p>
          <a:p>
            <a:endParaRPr lang="en-US" dirty="0"/>
          </a:p>
          <a:p>
            <a:r>
              <a:rPr lang="en-US" dirty="0"/>
              <a:t>What keywords and other hashtags in this topic might be relevant to your audience? The</a:t>
            </a:r>
            <a:r>
              <a:rPr lang="en-US" baseline="0" dirty="0"/>
              <a:t> keywords you develop should be consistent with the topics of your event, as well as the type of event you are hosting. While the keywords aren’t quite as important as the hashtag of your event, you will want to make sure that throughout the promotion of your event, you are consistent in making sure that all these keywords are put to use in at least one or several posts – depending on the importance of the keyword. </a:t>
            </a:r>
          </a:p>
          <a:p>
            <a:pPr defTabSz="931774">
              <a:defRPr/>
            </a:pPr>
            <a:endParaRPr lang="en-US" baseline="0" dirty="0"/>
          </a:p>
          <a:p>
            <a:pPr defTabSz="931774">
              <a:defRPr/>
            </a:pPr>
            <a:r>
              <a:rPr lang="en-US" baseline="0" dirty="0"/>
              <a:t>Some of the keywords we wanted to focus on in the promotion of our Open House that related to both the occasion and the atmosphere were – Open House, celebration, fun, friends, food, new space, new office, community, neighborhood, and home. Notice how some of these keywords are directly related to the event title, while others invite a sense of feeling welcome and at home – which aligns with how we wanted our guests to feel about our new space.</a:t>
            </a:r>
          </a:p>
          <a:p>
            <a:pPr defTabSz="931774">
              <a:defRPr/>
            </a:pPr>
            <a:endParaRPr lang="en-US" dirty="0"/>
          </a:p>
          <a:p>
            <a:pPr defTabSz="931774">
              <a:defRPr/>
            </a:pPr>
            <a:r>
              <a:rPr lang="en-US" dirty="0"/>
              <a:t>Take</a:t>
            </a:r>
            <a:r>
              <a:rPr lang="en-US" baseline="0" dirty="0"/>
              <a:t> a few minutes and m</a:t>
            </a:r>
            <a:r>
              <a:rPr lang="en-US" dirty="0"/>
              <a:t>ake a list of keywords on your worksheet, and think about how you might incorporate these into your social media posts. After you have</a:t>
            </a:r>
            <a:r>
              <a:rPr lang="en-US" baseline="0" dirty="0"/>
              <a:t> a strong list of keywords down, resume the training.</a:t>
            </a:r>
            <a:endParaRPr lang="en-US" b="1" dirty="0"/>
          </a:p>
        </p:txBody>
      </p:sp>
      <p:sp>
        <p:nvSpPr>
          <p:cNvPr id="4" name="Slide Number Placeholder 3"/>
          <p:cNvSpPr>
            <a:spLocks noGrp="1"/>
          </p:cNvSpPr>
          <p:nvPr>
            <p:ph type="sldNum" sz="quarter" idx="10"/>
          </p:nvPr>
        </p:nvSpPr>
        <p:spPr/>
        <p:txBody>
          <a:bodyPr/>
          <a:lstStyle/>
          <a:p>
            <a:fld id="{7C249FC5-5D90-4283-A897-E4FF3EDE8620}" type="slidenum">
              <a:rPr lang="en-US" smtClean="0"/>
              <a:t>8</a:t>
            </a:fld>
            <a:endParaRPr lang="en-US" dirty="0"/>
          </a:p>
        </p:txBody>
      </p:sp>
    </p:spTree>
    <p:extLst>
      <p:ext uri="{BB962C8B-B14F-4D97-AF65-F5344CB8AC3E}">
        <p14:creationId xmlns:p14="http://schemas.microsoft.com/office/powerpoint/2010/main" val="2301759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Compiling Resources Slide (16:35 – 19:18):</a:t>
            </a:r>
          </a:p>
          <a:p>
            <a:r>
              <a:rPr lang="en-US" b="0" dirty="0"/>
              <a:t>Welcome back! We hope</a:t>
            </a:r>
            <a:r>
              <a:rPr lang="en-US" b="0" baseline="0" dirty="0"/>
              <a:t> that process helped you think outside the box on some keywords to represent your event... </a:t>
            </a:r>
            <a:endParaRPr lang="en-US" b="0" dirty="0"/>
          </a:p>
          <a:p>
            <a:endParaRPr lang="en-US" b="0" dirty="0"/>
          </a:p>
          <a:p>
            <a:r>
              <a:rPr lang="en-US" b="0" dirty="0"/>
              <a:t>Now that you have your event hashtag and keywords planned out, you can start compiling your relevant resources. </a:t>
            </a:r>
            <a:endParaRPr lang="en-US" b="0" baseline="0" dirty="0"/>
          </a:p>
          <a:p>
            <a:endParaRPr lang="en-US" b="0" baseline="0" dirty="0"/>
          </a:p>
          <a:p>
            <a:r>
              <a:rPr lang="en-US" b="0" baseline="0" dirty="0"/>
              <a:t>As you think about what might attract new and different audiences to your event, what resources do you have that you can tap in to? This could be YouTube videos, information about your speaker, blog posts about the topic, resources available on your website, or other items that relate to your event (such as fun and interactive activities that will be going on during the event)</a:t>
            </a:r>
            <a:endParaRPr lang="en-US" b="0" dirty="0"/>
          </a:p>
          <a:p>
            <a:endParaRPr lang="en-US" b="0" dirty="0"/>
          </a:p>
          <a:p>
            <a:r>
              <a:rPr lang="en-US" dirty="0"/>
              <a:t>In this step, you are also going</a:t>
            </a:r>
            <a:r>
              <a:rPr lang="en-US" baseline="0" dirty="0"/>
              <a:t> to want to create an event page to promote your event. This can be done in several places, and you are not limited to just one. At the very least, we recommend creating an event page on your website, and through Facebook. You may also consider creating a page for your event on Eventbrite, especially if you need an external source to manage ticketing for your event. Once your event pages have been created, make sure to use them to leverage your social media plan – you can post event updates to these pages and can also include all of your compiled resources in the description of the event as well. The event page can be an additional resource for you to share in your social media posts, as you will want to link to it frequently when not sharing other resources for the event.</a:t>
            </a:r>
          </a:p>
          <a:p>
            <a:endParaRPr lang="en-US" baseline="0" dirty="0"/>
          </a:p>
          <a:p>
            <a:r>
              <a:rPr lang="en-US" baseline="0" dirty="0"/>
              <a:t>Here is an example of some of the resources we compiled and shared as we promoted our event on Facebook and Twitter:</a:t>
            </a:r>
          </a:p>
          <a:p>
            <a:pPr marL="628650" lvl="1" indent="-171450">
              <a:buFont typeface="Arial" panose="020B0604020202020204" pitchFamily="34" charset="0"/>
              <a:buChar char="•"/>
            </a:pPr>
            <a:r>
              <a:rPr lang="en-US" baseline="0" dirty="0"/>
              <a:t>We hired a band to play at our event, so shared the band’s website with our guests to learn more about who they are and what kind of music they play</a:t>
            </a:r>
          </a:p>
          <a:p>
            <a:pPr marL="628650" lvl="1" indent="-171450">
              <a:buFont typeface="Arial" panose="020B0604020202020204" pitchFamily="34" charset="0"/>
              <a:buChar char="•"/>
            </a:pPr>
            <a:r>
              <a:rPr lang="en-US" baseline="0" dirty="0"/>
              <a:t>We had activities for our guests during the event, such as t-shirt screen printing, opportunities to decorate our space, and more. We created several posts to let people know about these activities that would be available</a:t>
            </a:r>
          </a:p>
          <a:p>
            <a:pPr marL="628650" lvl="1" indent="-171450">
              <a:buFont typeface="Arial" panose="020B0604020202020204" pitchFamily="34" charset="0"/>
              <a:buChar char="•"/>
            </a:pPr>
            <a:r>
              <a:rPr lang="en-US" baseline="0" dirty="0"/>
              <a:t>Because we wanted to promote the neighborhood that we work in, we hired several local caterers to provide food and beverages during the open house. In the week leading up to the event we were posting pictures of the food and beverages being provided while tagging the social media accounts of those providers, which gave them an opportunity to share and Retweet our posts</a:t>
            </a:r>
          </a:p>
          <a:p>
            <a:pPr marL="628650" lvl="1" indent="-171450">
              <a:buFont typeface="Arial" panose="020B0604020202020204" pitchFamily="34" charset="0"/>
              <a:buChar char="•"/>
            </a:pPr>
            <a:r>
              <a:rPr lang="en-US" baseline="0" dirty="0"/>
              <a:t>As a final resource, we frequently shared sneak peek pictures of our new space leading up to the event. One idea we had, but didn’t end up creating was doing a virtual tour of our new space. </a:t>
            </a:r>
          </a:p>
          <a:p>
            <a:pPr marL="0" lvl="0" indent="0">
              <a:buFont typeface="Arial" panose="020B0604020202020204" pitchFamily="34" charset="0"/>
              <a:buNone/>
            </a:pPr>
            <a:endParaRPr lang="en-US" baseline="0" dirty="0"/>
          </a:p>
          <a:p>
            <a:pPr marL="0" lvl="0" indent="0">
              <a:buFont typeface="Arial" panose="020B0604020202020204" pitchFamily="34" charset="0"/>
              <a:buNone/>
            </a:pPr>
            <a:r>
              <a:rPr lang="en-US" baseline="0" dirty="0"/>
              <a:t>Now its your turn to begin compiling some resources. Think about what is going to be relevant for your event and what will attract your guests – keep in mind the many different personalities and perspectives of people who may want to attend as well. Take a few minutes and begin compiling your list of resources on your worksheet. We will plug these in to a handy planning calendar later in the training. Once you have finished, resume this video and we will go on to talk about leveraging your community advocates. </a:t>
            </a:r>
          </a:p>
        </p:txBody>
      </p:sp>
      <p:sp>
        <p:nvSpPr>
          <p:cNvPr id="4" name="Slide Number Placeholder 3"/>
          <p:cNvSpPr>
            <a:spLocks noGrp="1"/>
          </p:cNvSpPr>
          <p:nvPr>
            <p:ph type="sldNum" sz="quarter" idx="10"/>
          </p:nvPr>
        </p:nvSpPr>
        <p:spPr/>
        <p:txBody>
          <a:bodyPr/>
          <a:lstStyle/>
          <a:p>
            <a:fld id="{7C249FC5-5D90-4283-A897-E4FF3EDE8620}" type="slidenum">
              <a:rPr lang="en-US" smtClean="0"/>
              <a:t>9</a:t>
            </a:fld>
            <a:endParaRPr lang="en-US" dirty="0"/>
          </a:p>
        </p:txBody>
      </p:sp>
    </p:spTree>
    <p:extLst>
      <p:ext uri="{BB962C8B-B14F-4D97-AF65-F5344CB8AC3E}">
        <p14:creationId xmlns:p14="http://schemas.microsoft.com/office/powerpoint/2010/main" val="20181535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68593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accent4"/>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6" name="Slide Number Placeholder 5"/>
          <p:cNvSpPr>
            <a:spLocks noGrp="1"/>
          </p:cNvSpPr>
          <p:nvPr>
            <p:ph type="sldNum" sz="quarter" idx="12"/>
          </p:nvPr>
        </p:nvSpPr>
        <p:spPr>
          <a:xfrm>
            <a:off x="1097280" y="6459785"/>
            <a:ext cx="1312025" cy="365125"/>
          </a:xfrm>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7000" y="6403489"/>
            <a:ext cx="1946988" cy="45451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_Content with Caption">
    <p:spTree>
      <p:nvGrpSpPr>
        <p:cNvPr id="1" name=""/>
        <p:cNvGrpSpPr/>
        <p:nvPr/>
      </p:nvGrpSpPr>
      <p:grpSpPr>
        <a:xfrm>
          <a:off x="0" y="0"/>
          <a:ext cx="0" cy="0"/>
          <a:chOff x="0" y="0"/>
          <a:chExt cx="0" cy="0"/>
        </a:xfrm>
      </p:grpSpPr>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800600" y="731520"/>
            <a:ext cx="6492240" cy="5257800"/>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bg2">
                    <a:lumMod val="50000"/>
                  </a:schemeClr>
                </a:solidFill>
              </a:defRPr>
            </a:lvl1pPr>
          </a:lstStyle>
          <a:p>
            <a:endParaRPr lang="en-US" dirty="0"/>
          </a:p>
        </p:txBody>
      </p:sp>
      <p:sp>
        <p:nvSpPr>
          <p:cNvPr id="7" name="Slide Number Placeholder 6"/>
          <p:cNvSpPr>
            <a:spLocks noGrp="1"/>
          </p:cNvSpPr>
          <p:nvPr>
            <p:ph type="sldNum" sz="quarter" idx="12"/>
          </p:nvPr>
        </p:nvSpPr>
        <p:spPr>
          <a:xfrm>
            <a:off x="9980815" y="6459784"/>
            <a:ext cx="1312025" cy="365125"/>
          </a:xfrm>
        </p:spPr>
        <p:txBody>
          <a:bodyPr/>
          <a:lstStyle>
            <a:lvl1pPr algn="r">
              <a:defRPr>
                <a:solidFill>
                  <a:schemeClr val="bg2">
                    <a:lumMod val="50000"/>
                  </a:schemeClr>
                </a:solidFill>
              </a:defRPr>
            </a:lvl1pPr>
          </a:lstStyle>
          <a:p>
            <a:fld id="{4FAB73BC-B049-4115-A692-8D63A059BFB8}" type="slidenum">
              <a:rPr lang="en-US" smtClean="0"/>
              <a:pPr/>
              <a:t>‹#›</a:t>
            </a:fld>
            <a:endParaRPr lang="en-US" dirty="0"/>
          </a:p>
        </p:txBody>
      </p:sp>
      <p:sp>
        <p:nvSpPr>
          <p:cNvPr id="11" name="Picture Placeholder 10"/>
          <p:cNvSpPr>
            <a:spLocks noGrp="1"/>
          </p:cNvSpPr>
          <p:nvPr>
            <p:ph type="pic" sz="quarter" idx="13" hasCustomPrompt="1"/>
          </p:nvPr>
        </p:nvSpPr>
        <p:spPr>
          <a:xfrm>
            <a:off x="0" y="0"/>
            <a:ext cx="4040188" cy="6858000"/>
          </a:xfrm>
        </p:spPr>
        <p:txBody>
          <a:bodyPr/>
          <a:lstStyle>
            <a:lvl1pPr>
              <a:defRPr baseline="0"/>
            </a:lvl1pPr>
          </a:lstStyle>
          <a:p>
            <a:r>
              <a:rPr lang="en-US" dirty="0"/>
              <a:t>Click to Add Picture</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432" y="6323416"/>
            <a:ext cx="2397208" cy="299651"/>
          </a:xfrm>
          <a:prstGeom prst="rect">
            <a:avLst/>
          </a:prstGeom>
        </p:spPr>
      </p:pic>
    </p:spTree>
    <p:extLst>
      <p:ext uri="{BB962C8B-B14F-4D97-AF65-F5344CB8AC3E}">
        <p14:creationId xmlns:p14="http://schemas.microsoft.com/office/powerpoint/2010/main" val="312412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3_Content with Caption">
    <p:spTree>
      <p:nvGrpSpPr>
        <p:cNvPr id="1" name=""/>
        <p:cNvGrpSpPr/>
        <p:nvPr/>
      </p:nvGrpSpPr>
      <p:grpSpPr>
        <a:xfrm>
          <a:off x="0" y="0"/>
          <a:ext cx="0" cy="0"/>
          <a:chOff x="0" y="0"/>
          <a:chExt cx="0" cy="0"/>
        </a:xfrm>
      </p:grpSpPr>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800600" y="731520"/>
            <a:ext cx="6492240" cy="5257800"/>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4800600" y="6459785"/>
            <a:ext cx="2890157" cy="365125"/>
          </a:xfrm>
        </p:spPr>
        <p:txBody>
          <a:bodyPr/>
          <a:lstStyle>
            <a:lvl1pPr algn="l">
              <a:defRPr>
                <a:solidFill>
                  <a:schemeClr val="bg2">
                    <a:lumMod val="50000"/>
                  </a:schemeClr>
                </a:solidFill>
              </a:defRPr>
            </a:lvl1pPr>
          </a:lstStyle>
          <a:p>
            <a:endParaRPr lang="en-US" dirty="0"/>
          </a:p>
        </p:txBody>
      </p:sp>
      <p:sp>
        <p:nvSpPr>
          <p:cNvPr id="7" name="Slide Number Placeholder 6"/>
          <p:cNvSpPr>
            <a:spLocks noGrp="1"/>
          </p:cNvSpPr>
          <p:nvPr>
            <p:ph type="sldNum" sz="quarter" idx="12"/>
          </p:nvPr>
        </p:nvSpPr>
        <p:spPr>
          <a:xfrm>
            <a:off x="7851230" y="6459784"/>
            <a:ext cx="1312025" cy="365125"/>
          </a:xfrm>
        </p:spPr>
        <p:txBody>
          <a:bodyPr/>
          <a:lstStyle>
            <a:lvl1pPr algn="r">
              <a:defRPr>
                <a:solidFill>
                  <a:schemeClr val="bg2">
                    <a:lumMod val="50000"/>
                  </a:schemeClr>
                </a:solidFill>
              </a:defRPr>
            </a:lvl1pPr>
          </a:lstStyle>
          <a:p>
            <a:fld id="{4FAB73BC-B049-4115-A692-8D63A059BFB8}" type="slidenum">
              <a:rPr lang="en-US" smtClean="0"/>
              <a:pPr/>
              <a:t>‹#›</a:t>
            </a:fld>
            <a:endParaRPr lang="en-US" dirty="0"/>
          </a:p>
        </p:txBody>
      </p:sp>
      <p:sp>
        <p:nvSpPr>
          <p:cNvPr id="11" name="Picture Placeholder 10"/>
          <p:cNvSpPr>
            <a:spLocks noGrp="1"/>
          </p:cNvSpPr>
          <p:nvPr>
            <p:ph type="pic" sz="quarter" idx="13" hasCustomPrompt="1"/>
          </p:nvPr>
        </p:nvSpPr>
        <p:spPr>
          <a:xfrm>
            <a:off x="0" y="0"/>
            <a:ext cx="4040188" cy="6858000"/>
          </a:xfrm>
        </p:spPr>
        <p:txBody>
          <a:bodyPr/>
          <a:lstStyle>
            <a:lvl1pPr>
              <a:defRPr baseline="0"/>
            </a:lvl1pPr>
          </a:lstStyle>
          <a:p>
            <a:r>
              <a:rPr lang="en-US" dirty="0"/>
              <a:t>Click to Add Picture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23728" y="6389725"/>
            <a:ext cx="1969112" cy="459676"/>
          </a:xfrm>
          <a:prstGeom prst="rect">
            <a:avLst/>
          </a:prstGeom>
        </p:spPr>
      </p:pic>
    </p:spTree>
    <p:extLst>
      <p:ext uri="{BB962C8B-B14F-4D97-AF65-F5344CB8AC3E}">
        <p14:creationId xmlns:p14="http://schemas.microsoft.com/office/powerpoint/2010/main" val="1341705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770" y="4967185"/>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no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8170545"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a:xfrm>
            <a:off x="3686185" y="6459785"/>
            <a:ext cx="4498148" cy="365125"/>
          </a:xfrm>
        </p:spPr>
        <p:txBody>
          <a:bodyPr/>
          <a:lstStyle/>
          <a:p>
            <a:endParaRPr lang="en-US" dirty="0"/>
          </a:p>
        </p:txBody>
      </p:sp>
      <p:sp>
        <p:nvSpPr>
          <p:cNvPr id="7" name="Slide Number Placeholder 6"/>
          <p:cNvSpPr>
            <a:spLocks noGrp="1"/>
          </p:cNvSpPr>
          <p:nvPr>
            <p:ph type="sldNum" sz="quarter" idx="12"/>
          </p:nvPr>
        </p:nvSpPr>
        <p:spPr/>
        <p:txBody>
          <a:bodyPr/>
          <a:lstStyle>
            <a:lvl1pPr algn="l">
              <a:defRPr>
                <a:solidFill>
                  <a:schemeClr val="bg1"/>
                </a:solidFill>
              </a:defRPr>
            </a:lvl1pPr>
          </a:lstStyle>
          <a:p>
            <a:fld id="{4FAB73BC-B049-4115-A692-8D63A059BFB8}" type="slidenum">
              <a:rPr lang="en-US" smtClean="0"/>
              <a:pPr/>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7063" y="6412509"/>
            <a:ext cx="1969112" cy="459676"/>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5" y="0"/>
            <a:ext cx="12191985" cy="6858000"/>
          </a:xfrm>
          <a:no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6" name="Footer Placeholder 5"/>
          <p:cNvSpPr>
            <a:spLocks noGrp="1"/>
          </p:cNvSpPr>
          <p:nvPr>
            <p:ph type="ftr" sz="quarter" idx="11"/>
          </p:nvPr>
        </p:nvSpPr>
        <p:spPr>
          <a:xfrm>
            <a:off x="3686185" y="6459785"/>
            <a:ext cx="4498148" cy="365125"/>
          </a:xfrm>
        </p:spPr>
        <p:txBody>
          <a:bodyPr/>
          <a:lstStyle/>
          <a:p>
            <a:endParaRPr lang="en-US" dirty="0"/>
          </a:p>
        </p:txBody>
      </p:sp>
      <p:sp>
        <p:nvSpPr>
          <p:cNvPr id="7" name="Slide Number Placeholder 6"/>
          <p:cNvSpPr>
            <a:spLocks noGrp="1"/>
          </p:cNvSpPr>
          <p:nvPr>
            <p:ph type="sldNum" sz="quarter" idx="12"/>
          </p:nvPr>
        </p:nvSpPr>
        <p:spPr/>
        <p:txBody>
          <a:bodyPr/>
          <a:lstStyle>
            <a:lvl1pPr algn="l">
              <a:defRPr>
                <a:solidFill>
                  <a:schemeClr val="bg1"/>
                </a:solidFill>
              </a:defRPr>
            </a:lvl1pPr>
          </a:lstStyle>
          <a:p>
            <a:fld id="{4FAB73BC-B049-4115-A692-8D63A059BFB8}"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7063" y="6412509"/>
            <a:ext cx="1969112" cy="459676"/>
          </a:xfrm>
          <a:prstGeom prst="rect">
            <a:avLst/>
          </a:prstGeom>
        </p:spPr>
      </p:pic>
    </p:spTree>
    <p:extLst>
      <p:ext uri="{BB962C8B-B14F-4D97-AF65-F5344CB8AC3E}">
        <p14:creationId xmlns:p14="http://schemas.microsoft.com/office/powerpoint/2010/main" val="964766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5" y="0"/>
            <a:ext cx="12191985" cy="6858000"/>
          </a:xfrm>
          <a:no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6" name="Footer Placeholder 5"/>
          <p:cNvSpPr>
            <a:spLocks noGrp="1"/>
          </p:cNvSpPr>
          <p:nvPr>
            <p:ph type="ftr" sz="quarter" idx="11"/>
          </p:nvPr>
        </p:nvSpPr>
        <p:spPr>
          <a:xfrm>
            <a:off x="3686185" y="6459785"/>
            <a:ext cx="4498148" cy="365125"/>
          </a:xfrm>
        </p:spPr>
        <p:txBody>
          <a:bodyPr/>
          <a:lstStyle/>
          <a:p>
            <a:endParaRPr lang="en-US" dirty="0"/>
          </a:p>
        </p:txBody>
      </p:sp>
      <p:sp>
        <p:nvSpPr>
          <p:cNvPr id="7" name="Slide Number Placeholder 6"/>
          <p:cNvSpPr>
            <a:spLocks noGrp="1"/>
          </p:cNvSpPr>
          <p:nvPr>
            <p:ph type="sldNum" sz="quarter" idx="12"/>
          </p:nvPr>
        </p:nvSpPr>
        <p:spPr/>
        <p:txBody>
          <a:bodyPr/>
          <a:lstStyle>
            <a:lvl1pPr algn="l">
              <a:defRPr>
                <a:solidFill>
                  <a:schemeClr val="bg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20250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lgn="l">
              <a:defRPr/>
            </a:lvl1pPr>
          </a:lstStyle>
          <a:p>
            <a:fld id="{4FAB73BC-B049-4115-A692-8D63A059BFB8}"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395776"/>
            <a:ext cx="12188825" cy="4622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52604"/>
            <a:ext cx="12191985"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62948" y="6398324"/>
            <a:ext cx="1969112" cy="45967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r>
              <a:rPr lang="en-US" dirty="0"/>
              <a:t>Footer</a:t>
            </a:r>
          </a:p>
        </p:txBody>
      </p:sp>
      <p:sp>
        <p:nvSpPr>
          <p:cNvPr id="6" name="Slide Number Placeholder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4CE482DC-2269-4F26-9D2A-7E44B1A4CD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 y="6398284"/>
            <a:ext cx="12192000" cy="4597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5"/>
            <a:ext cx="12191985" cy="822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accent4"/>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00279" y="6416572"/>
            <a:ext cx="1890944" cy="44142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6398324"/>
            <a:ext cx="12192000" cy="459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9198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lvl1pPr algn="l">
              <a:defRPr>
                <a:solidFill>
                  <a:schemeClr val="bg1"/>
                </a:solidFill>
              </a:defRPr>
            </a:lvl1pPr>
          </a:lstStyle>
          <a:p>
            <a:fld id="{4FAB73BC-B049-4115-A692-8D63A059BFB8}" type="slidenum">
              <a:rPr lang="en-US" smtClean="0"/>
              <a:pPr/>
              <a:t>‹#›</a:t>
            </a:fld>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5938" y="6398324"/>
            <a:ext cx="1969112" cy="459676"/>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072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063240"/>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bg2">
                    <a:lumMod val="50000"/>
                  </a:schemeClr>
                </a:solidFill>
              </a:defRPr>
            </a:lvl1pPr>
          </a:lstStyle>
          <a:p>
            <a:endParaRPr lang="en-US" dirty="0"/>
          </a:p>
        </p:txBody>
      </p:sp>
      <p:sp>
        <p:nvSpPr>
          <p:cNvPr id="7" name="Slide Number Placeholder 6"/>
          <p:cNvSpPr>
            <a:spLocks noGrp="1"/>
          </p:cNvSpPr>
          <p:nvPr>
            <p:ph type="sldNum" sz="quarter" idx="12"/>
          </p:nvPr>
        </p:nvSpPr>
        <p:spPr>
          <a:xfrm>
            <a:off x="9980815" y="6459784"/>
            <a:ext cx="1312025" cy="365125"/>
          </a:xfrm>
        </p:spPr>
        <p:txBody>
          <a:bodyPr/>
          <a:lstStyle>
            <a:lvl1pPr algn="r">
              <a:defRPr>
                <a:solidFill>
                  <a:schemeClr val="bg2">
                    <a:lumMod val="50000"/>
                  </a:schemeClr>
                </a:solidFill>
              </a:defRPr>
            </a:lvl1pPr>
          </a:lstStyle>
          <a:p>
            <a:fld id="{4FAB73BC-B049-4115-A692-8D63A059BFB8}"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6858" y="6062701"/>
            <a:ext cx="3386150" cy="790474"/>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800600" y="731520"/>
            <a:ext cx="6492240" cy="5257800"/>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bg2">
                    <a:lumMod val="50000"/>
                  </a:schemeClr>
                </a:solidFill>
              </a:defRPr>
            </a:lvl1pPr>
          </a:lstStyle>
          <a:p>
            <a:endParaRPr lang="en-US" dirty="0"/>
          </a:p>
        </p:txBody>
      </p:sp>
      <p:sp>
        <p:nvSpPr>
          <p:cNvPr id="7" name="Slide Number Placeholder 6"/>
          <p:cNvSpPr>
            <a:spLocks noGrp="1"/>
          </p:cNvSpPr>
          <p:nvPr>
            <p:ph type="sldNum" sz="quarter" idx="12"/>
          </p:nvPr>
        </p:nvSpPr>
        <p:spPr>
          <a:xfrm>
            <a:off x="9980815" y="6459784"/>
            <a:ext cx="1312025" cy="365125"/>
          </a:xfrm>
        </p:spPr>
        <p:txBody>
          <a:bodyPr/>
          <a:lstStyle>
            <a:lvl1pPr algn="r">
              <a:defRPr>
                <a:solidFill>
                  <a:schemeClr val="bg2">
                    <a:lumMod val="50000"/>
                  </a:schemeClr>
                </a:solidFill>
              </a:defRPr>
            </a:lvl1pPr>
          </a:lstStyle>
          <a:p>
            <a:fld id="{4FAB73BC-B049-4115-A692-8D63A059BFB8}"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6961" y="5775445"/>
            <a:ext cx="3386150" cy="790474"/>
          </a:xfrm>
          <a:prstGeom prst="rect">
            <a:avLst/>
          </a:prstGeom>
        </p:spPr>
      </p:pic>
      <p:sp>
        <p:nvSpPr>
          <p:cNvPr id="11" name="Picture Placeholder 10"/>
          <p:cNvSpPr>
            <a:spLocks noGrp="1"/>
          </p:cNvSpPr>
          <p:nvPr>
            <p:ph type="pic" sz="quarter" idx="13" hasCustomPrompt="1"/>
          </p:nvPr>
        </p:nvSpPr>
        <p:spPr>
          <a:xfrm>
            <a:off x="0" y="0"/>
            <a:ext cx="4040188" cy="6858000"/>
          </a:xfrm>
        </p:spPr>
        <p:txBody>
          <a:bodyPr/>
          <a:lstStyle>
            <a:lvl1pPr>
              <a:defRPr baseline="0"/>
            </a:lvl1pPr>
          </a:lstStyle>
          <a:p>
            <a:r>
              <a:rPr lang="en-US" dirty="0"/>
              <a:t>Click to Add Picture</a:t>
            </a:r>
          </a:p>
        </p:txBody>
      </p:sp>
    </p:spTree>
    <p:extLst>
      <p:ext uri="{BB962C8B-B14F-4D97-AF65-F5344CB8AC3E}">
        <p14:creationId xmlns:p14="http://schemas.microsoft.com/office/powerpoint/2010/main" val="287425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815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8140" cy="677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1097280" y="6459785"/>
            <a:ext cx="1312025" cy="365125"/>
          </a:xfrm>
          <a:prstGeom prst="rect">
            <a:avLst/>
          </a:prstGeom>
        </p:spPr>
        <p:txBody>
          <a:bodyPr vert="horz" lIns="91440" tIns="45720" rIns="91440" bIns="45720" rtlCol="0" anchor="ctr"/>
          <a:lstStyle>
            <a:lvl1pPr algn="l">
              <a:defRPr sz="9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9377000" y="6400800"/>
            <a:ext cx="1953143" cy="45594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62" r:id="rId9"/>
    <p:sldLayoutId id="2147483663" r:id="rId10"/>
    <p:sldLayoutId id="2147483664" r:id="rId11"/>
    <p:sldLayoutId id="2147483657" r:id="rId12"/>
    <p:sldLayoutId id="2147483661" r:id="rId13"/>
    <p:sldLayoutId id="2147483665" r:id="rId14"/>
    <p:sldLayoutId id="2147483658" r:id="rId15"/>
    <p:sldLayoutId id="2147483659" r:id="rId16"/>
  </p:sldLayoutIdLst>
  <p:txStyles>
    <p:titleStyle>
      <a:lvl1pPr algn="l" defTabSz="914400" rtl="0" eaLnBrk="1" latinLnBrk="0" hangingPunct="1">
        <a:lnSpc>
          <a:spcPct val="85000"/>
        </a:lnSpc>
        <a:spcBef>
          <a:spcPct val="0"/>
        </a:spcBef>
        <a:buNone/>
        <a:defRPr sz="4800" kern="1200" spc="-50" baseline="0">
          <a:solidFill>
            <a:schemeClr val="accent5"/>
          </a:solidFill>
          <a:latin typeface="Verdana" panose="020B0604030504040204" pitchFamily="34" charset="0"/>
          <a:ea typeface="Verdana" panose="020B0604030504040204" pitchFamily="34" charset="0"/>
          <a:cs typeface="Verdana" panose="020B0604030504040204" pitchFamily="34"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log.hootsuite.com/social-media-for-events/"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Using Social Media in Evaluation</a:t>
            </a:r>
          </a:p>
        </p:txBody>
      </p:sp>
      <p:sp>
        <p:nvSpPr>
          <p:cNvPr id="3" name="Subtitle 2"/>
          <p:cNvSpPr>
            <a:spLocks noGrp="1"/>
          </p:cNvSpPr>
          <p:nvPr>
            <p:ph type="subTitle" idx="1"/>
          </p:nvPr>
        </p:nvSpPr>
        <p:spPr/>
        <p:txBody>
          <a:bodyPr/>
          <a:lstStyle/>
          <a:p>
            <a:r>
              <a:rPr lang="en-US" dirty="0"/>
              <a:t>Learning the basics and Preparing yourself to successfully Plan and measure your social media platforms</a:t>
            </a:r>
          </a:p>
        </p:txBody>
      </p:sp>
    </p:spTree>
    <p:extLst>
      <p:ext uri="{BB962C8B-B14F-4D97-AF65-F5344CB8AC3E}">
        <p14:creationId xmlns:p14="http://schemas.microsoft.com/office/powerpoint/2010/main" val="29939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Leveraging Community Advocates</a:t>
            </a:r>
          </a:p>
        </p:txBody>
      </p:sp>
      <p:sp>
        <p:nvSpPr>
          <p:cNvPr id="3" name="Content Placeholder 2"/>
          <p:cNvSpPr>
            <a:spLocks noGrp="1"/>
          </p:cNvSpPr>
          <p:nvPr>
            <p:ph idx="1"/>
          </p:nvPr>
        </p:nvSpPr>
        <p:spPr/>
        <p:txBody>
          <a:bodyPr>
            <a:normAutofit/>
          </a:bodyPr>
          <a:lstStyle/>
          <a:p>
            <a:pPr marL="0" indent="0">
              <a:buNone/>
            </a:pPr>
            <a:r>
              <a:rPr lang="en-US" dirty="0"/>
              <a:t>Cataloging and Leveraging community advocates</a:t>
            </a:r>
          </a:p>
          <a:p>
            <a:pPr lvl="1">
              <a:buFont typeface="Wingdings" panose="05000000000000000000" pitchFamily="2" charset="2"/>
              <a:buChar char="§"/>
            </a:pPr>
            <a:r>
              <a:rPr lang="en-US" dirty="0"/>
              <a:t>Changing our Environment Committee (COE)</a:t>
            </a:r>
          </a:p>
          <a:p>
            <a:pPr lvl="1">
              <a:buFont typeface="Wingdings" panose="05000000000000000000" pitchFamily="2" charset="2"/>
              <a:buChar char="§"/>
            </a:pPr>
            <a:r>
              <a:rPr lang="en-US" dirty="0"/>
              <a:t>Community Action Team (CAT)</a:t>
            </a:r>
          </a:p>
          <a:p>
            <a:pPr lvl="1">
              <a:buFont typeface="Wingdings" panose="05000000000000000000" pitchFamily="2" charset="2"/>
              <a:buChar char="§"/>
            </a:pPr>
            <a:r>
              <a:rPr lang="en-US" dirty="0"/>
              <a:t>Prevention Partners Group</a:t>
            </a:r>
          </a:p>
          <a:p>
            <a:pPr lvl="1">
              <a:buFont typeface="Wingdings" panose="05000000000000000000" pitchFamily="2" charset="2"/>
              <a:buChar char="§"/>
            </a:pPr>
            <a:r>
              <a:rPr lang="en-US" dirty="0"/>
              <a:t>Others that have vested interest in this topic</a:t>
            </a:r>
          </a:p>
          <a:p>
            <a:pPr marL="0" indent="0">
              <a:buNone/>
            </a:pPr>
            <a:endParaRPr lang="en-US" dirty="0"/>
          </a:p>
          <a:p>
            <a:pPr marL="0" indent="0">
              <a:buNone/>
            </a:pPr>
            <a:r>
              <a:rPr lang="en-US" dirty="0"/>
              <a:t>How can they help?</a:t>
            </a:r>
          </a:p>
          <a:p>
            <a:pPr lvl="1">
              <a:buFont typeface="Wingdings" panose="05000000000000000000" pitchFamily="2" charset="2"/>
              <a:buChar char="§"/>
            </a:pPr>
            <a:r>
              <a:rPr lang="en-US" dirty="0"/>
              <a:t>Promote your event through their social media channels</a:t>
            </a:r>
          </a:p>
          <a:p>
            <a:pPr lvl="1">
              <a:buFont typeface="Wingdings" panose="05000000000000000000" pitchFamily="2" charset="2"/>
              <a:buChar char="§"/>
            </a:pPr>
            <a:r>
              <a:rPr lang="en-US" dirty="0"/>
              <a:t>Assist in planning or developing ideas for event</a:t>
            </a:r>
          </a:p>
          <a:p>
            <a:pPr lvl="1">
              <a:buFont typeface="Wingdings" panose="05000000000000000000" pitchFamily="2" charset="2"/>
              <a:buChar char="§"/>
            </a:pPr>
            <a:r>
              <a:rPr lang="en-US" dirty="0"/>
              <a:t>Volunteering during event</a:t>
            </a:r>
          </a:p>
        </p:txBody>
      </p:sp>
    </p:spTree>
    <p:extLst>
      <p:ext uri="{BB962C8B-B14F-4D97-AF65-F5344CB8AC3E}">
        <p14:creationId xmlns:p14="http://schemas.microsoft.com/office/powerpoint/2010/main" val="143898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Event Invites</a:t>
            </a:r>
          </a:p>
        </p:txBody>
      </p:sp>
      <p:sp>
        <p:nvSpPr>
          <p:cNvPr id="3" name="Content Placeholder 2"/>
          <p:cNvSpPr>
            <a:spLocks noGrp="1"/>
          </p:cNvSpPr>
          <p:nvPr>
            <p:ph idx="1"/>
          </p:nvPr>
        </p:nvSpPr>
        <p:spPr/>
        <p:txBody>
          <a:bodyPr>
            <a:normAutofit/>
          </a:bodyPr>
          <a:lstStyle/>
          <a:p>
            <a:pPr marL="0" indent="0">
              <a:buNone/>
            </a:pPr>
            <a:r>
              <a:rPr lang="en-US" dirty="0"/>
              <a:t>Potential audience to send to</a:t>
            </a:r>
          </a:p>
          <a:p>
            <a:pPr lvl="1">
              <a:buFont typeface="Wingdings" panose="05000000000000000000" pitchFamily="2" charset="2"/>
              <a:buChar char="§"/>
            </a:pPr>
            <a:r>
              <a:rPr lang="en-US" dirty="0"/>
              <a:t>Newsletter subscribers </a:t>
            </a:r>
          </a:p>
          <a:p>
            <a:pPr lvl="1">
              <a:buFont typeface="Wingdings" panose="05000000000000000000" pitchFamily="2" charset="2"/>
              <a:buChar char="§"/>
            </a:pPr>
            <a:r>
              <a:rPr lang="en-US" dirty="0"/>
              <a:t>Past event attendees</a:t>
            </a:r>
          </a:p>
          <a:p>
            <a:pPr lvl="1">
              <a:buFont typeface="Wingdings" panose="05000000000000000000" pitchFamily="2" charset="2"/>
              <a:buChar char="§"/>
            </a:pPr>
            <a:r>
              <a:rPr lang="en-US" dirty="0"/>
              <a:t>Clients or colleagues who have expressed interest in the subject</a:t>
            </a:r>
          </a:p>
          <a:p>
            <a:pPr marL="0" indent="0">
              <a:buNone/>
            </a:pPr>
            <a:endParaRPr lang="en-US" dirty="0"/>
          </a:p>
          <a:p>
            <a:pPr marL="0" indent="0">
              <a:buNone/>
            </a:pPr>
            <a:r>
              <a:rPr lang="en-US" dirty="0"/>
              <a:t>Crafting an engaging message</a:t>
            </a:r>
          </a:p>
          <a:p>
            <a:pPr lvl="1">
              <a:buFont typeface="Wingdings" panose="05000000000000000000" pitchFamily="2" charset="2"/>
              <a:buChar char="§"/>
            </a:pPr>
            <a:r>
              <a:rPr lang="en-US" dirty="0"/>
              <a:t>Leverage resources</a:t>
            </a:r>
          </a:p>
          <a:p>
            <a:pPr lvl="1">
              <a:buFont typeface="Wingdings" panose="05000000000000000000" pitchFamily="2" charset="2"/>
              <a:buChar char="§"/>
            </a:pPr>
            <a:r>
              <a:rPr lang="en-US" dirty="0"/>
              <a:t>Introduce hashtag and event them to discuss on Twitter</a:t>
            </a:r>
          </a:p>
          <a:p>
            <a:pPr lvl="1">
              <a:buFont typeface="Wingdings" panose="05000000000000000000" pitchFamily="2" charset="2"/>
              <a:buChar char="§"/>
            </a:pPr>
            <a:r>
              <a:rPr lang="en-US" dirty="0"/>
              <a:t>Link to event page where they can RSVP!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4660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Plotting out Social Media Posts</a:t>
            </a:r>
          </a:p>
        </p:txBody>
      </p:sp>
      <p:sp>
        <p:nvSpPr>
          <p:cNvPr id="3" name="Content Placeholder 2"/>
          <p:cNvSpPr>
            <a:spLocks noGrp="1"/>
          </p:cNvSpPr>
          <p:nvPr>
            <p:ph idx="1"/>
          </p:nvPr>
        </p:nvSpPr>
        <p:spPr/>
        <p:txBody>
          <a:bodyPr/>
          <a:lstStyle/>
          <a:p>
            <a:r>
              <a:rPr lang="en-US" dirty="0"/>
              <a:t>Plan posts at least 1-month leading up to event</a:t>
            </a:r>
          </a:p>
          <a:p>
            <a:endParaRPr lang="en-US" dirty="0"/>
          </a:p>
          <a:p>
            <a:r>
              <a:rPr lang="en-US" dirty="0"/>
              <a:t>Social Media Content Calendar</a:t>
            </a:r>
          </a:p>
          <a:p>
            <a:endParaRPr lang="en-US" dirty="0"/>
          </a:p>
        </p:txBody>
      </p:sp>
    </p:spTree>
    <p:extLst>
      <p:ext uri="{BB962C8B-B14F-4D97-AF65-F5344CB8AC3E}">
        <p14:creationId xmlns:p14="http://schemas.microsoft.com/office/powerpoint/2010/main" val="81999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idx="1"/>
          </p:nvPr>
        </p:nvSpPr>
        <p:spPr/>
      </p:sp>
      <p:graphicFrame>
        <p:nvGraphicFramePr>
          <p:cNvPr id="6" name="Table 5"/>
          <p:cNvGraphicFramePr>
            <a:graphicFrameLocks noGrp="1"/>
          </p:cNvGraphicFramePr>
          <p:nvPr>
            <p:extLst>
              <p:ext uri="{D42A27DB-BD31-4B8C-83A1-F6EECF244321}">
                <p14:modId xmlns:p14="http://schemas.microsoft.com/office/powerpoint/2010/main" val="1007877060"/>
              </p:ext>
            </p:extLst>
          </p:nvPr>
        </p:nvGraphicFramePr>
        <p:xfrm>
          <a:off x="0" y="0"/>
          <a:ext cx="12192000" cy="6998444"/>
        </p:xfrm>
        <a:graphic>
          <a:graphicData uri="http://schemas.openxmlformats.org/drawingml/2006/table">
            <a:tbl>
              <a:tblPr/>
              <a:tblGrid>
                <a:gridCol w="1811206">
                  <a:extLst>
                    <a:ext uri="{9D8B030D-6E8A-4147-A177-3AD203B41FA5}">
                      <a16:colId xmlns:a16="http://schemas.microsoft.com/office/drawing/2014/main" val="82232059"/>
                    </a:ext>
                  </a:extLst>
                </a:gridCol>
                <a:gridCol w="1728407">
                  <a:extLst>
                    <a:ext uri="{9D8B030D-6E8A-4147-A177-3AD203B41FA5}">
                      <a16:colId xmlns:a16="http://schemas.microsoft.com/office/drawing/2014/main" val="3040726011"/>
                    </a:ext>
                  </a:extLst>
                </a:gridCol>
                <a:gridCol w="1738759">
                  <a:extLst>
                    <a:ext uri="{9D8B030D-6E8A-4147-A177-3AD203B41FA5}">
                      <a16:colId xmlns:a16="http://schemas.microsoft.com/office/drawing/2014/main" val="3730360928"/>
                    </a:ext>
                  </a:extLst>
                </a:gridCol>
                <a:gridCol w="1759456">
                  <a:extLst>
                    <a:ext uri="{9D8B030D-6E8A-4147-A177-3AD203B41FA5}">
                      <a16:colId xmlns:a16="http://schemas.microsoft.com/office/drawing/2014/main" val="1007855006"/>
                    </a:ext>
                  </a:extLst>
                </a:gridCol>
                <a:gridCol w="1769806">
                  <a:extLst>
                    <a:ext uri="{9D8B030D-6E8A-4147-A177-3AD203B41FA5}">
                      <a16:colId xmlns:a16="http://schemas.microsoft.com/office/drawing/2014/main" val="3493212284"/>
                    </a:ext>
                  </a:extLst>
                </a:gridCol>
                <a:gridCol w="1800856">
                  <a:extLst>
                    <a:ext uri="{9D8B030D-6E8A-4147-A177-3AD203B41FA5}">
                      <a16:colId xmlns:a16="http://schemas.microsoft.com/office/drawing/2014/main" val="700557029"/>
                    </a:ext>
                  </a:extLst>
                </a:gridCol>
                <a:gridCol w="1583510">
                  <a:extLst>
                    <a:ext uri="{9D8B030D-6E8A-4147-A177-3AD203B41FA5}">
                      <a16:colId xmlns:a16="http://schemas.microsoft.com/office/drawing/2014/main" val="2192318984"/>
                    </a:ext>
                  </a:extLst>
                </a:gridCol>
              </a:tblGrid>
              <a:tr h="183697">
                <a:tc gridSpan="7">
                  <a:txBody>
                    <a:bodyPr/>
                    <a:lstStyle/>
                    <a:p>
                      <a:pPr algn="l"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Week 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3434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4241299"/>
                  </a:ext>
                </a:extLst>
              </a:tr>
              <a:tr h="183697">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SUNDAY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MONDAY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TUESDAY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WEDNESDAY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THURSDAY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FRIDAY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SATURDAY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extLst>
                  <a:ext uri="{0D108BD9-81ED-4DB2-BD59-A6C34878D82A}">
                    <a16:rowId xmlns:a16="http://schemas.microsoft.com/office/drawing/2014/main" val="1603077235"/>
                  </a:ext>
                </a:extLst>
              </a:tr>
              <a:tr h="279918">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3F3F3"/>
                    </a:solidFill>
                  </a:tcPr>
                </a:tc>
                <a:tc>
                  <a:txBody>
                    <a:bodyPr/>
                    <a:lstStyle/>
                    <a:p>
                      <a:pPr algn="ctr"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General event post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Create FB event and share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ctr"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3F3F3"/>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Link to resource on web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79646"/>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294626176"/>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ctr"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892074954"/>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3089014965"/>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2078264825"/>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3F3F3"/>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3F3F3"/>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40749053"/>
                  </a:ext>
                </a:extLst>
              </a:tr>
              <a:tr h="183697">
                <a:tc gridSpan="7">
                  <a:txBody>
                    <a:bodyPr/>
                    <a:lstStyle/>
                    <a:p>
                      <a:pPr algn="l"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Week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3710340"/>
                  </a:ext>
                </a:extLst>
              </a:tr>
              <a:tr h="183697">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SUNDAY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MONDAY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TUESDAY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WEDNESDAY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THURSDAY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FRIDAY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SATURDAY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extLst>
                  <a:ext uri="{0D108BD9-81ED-4DB2-BD59-A6C34878D82A}">
                    <a16:rowId xmlns:a16="http://schemas.microsoft.com/office/drawing/2014/main" val="365732446"/>
                  </a:ext>
                </a:extLst>
              </a:tr>
              <a:tr h="279918">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Speaker info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Speaker info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Link to resource on web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79646"/>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3F3F3"/>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Fun activity at event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8064A2"/>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262550301"/>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2378202688"/>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2802972203"/>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1146490023"/>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3F3F3"/>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03848043"/>
                  </a:ext>
                </a:extLst>
              </a:tr>
              <a:tr h="183697">
                <a:tc gridSpan="7">
                  <a:txBody>
                    <a:bodyPr/>
                    <a:lstStyle/>
                    <a:p>
                      <a:pPr algn="l"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Week 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03261344"/>
                  </a:ext>
                </a:extLst>
              </a:tr>
              <a:tr h="183697">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SUNDAY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MONDAY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TUESDAY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WEDNESDAY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THURSDAY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FRIDAY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SATURDAY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extLst>
                  <a:ext uri="{0D108BD9-81ED-4DB2-BD59-A6C34878D82A}">
                    <a16:rowId xmlns:a16="http://schemas.microsoft.com/office/drawing/2014/main" val="3374553751"/>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YouTube Resource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Fun activity at event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8064A2"/>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3F3F3"/>
                    </a:solidFill>
                  </a:tcPr>
                </a:tc>
                <a:tc>
                  <a:txBody>
                    <a:bodyPr/>
                    <a:lstStyle/>
                    <a:p>
                      <a:pPr algn="ctr"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Speaker highlight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939106557"/>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2889373003"/>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1359106999"/>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3691268733"/>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3F3F3"/>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007690821"/>
                  </a:ext>
                </a:extLst>
              </a:tr>
              <a:tr h="183697">
                <a:tc gridSpan="7">
                  <a:txBody>
                    <a:bodyPr/>
                    <a:lstStyle/>
                    <a:p>
                      <a:pPr algn="l"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Week 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839487"/>
                  </a:ext>
                </a:extLst>
              </a:tr>
              <a:tr h="183697">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SUNDAY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MONDAY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TUESDAY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WEDNESDAY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THURSDAY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FRIDAY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SATURDAY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extLst>
                  <a:ext uri="{0D108BD9-81ED-4DB2-BD59-A6C34878D82A}">
                    <a16:rowId xmlns:a16="http://schemas.microsoft.com/office/drawing/2014/main" val="3881606539"/>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Contest for prize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Contest for prize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3F3F3"/>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Web Resource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79646"/>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Announce prize winner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70794735"/>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YouTube Resource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4BACC6"/>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2751095266"/>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1464514191"/>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3529675697"/>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3F3F3"/>
                    </a:solidFill>
                  </a:tcPr>
                </a:tc>
                <a:tc>
                  <a:txBody>
                    <a:bodyPr/>
                    <a:lstStyle/>
                    <a:p>
                      <a:pPr algn="ctr"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446016098"/>
                  </a:ext>
                </a:extLst>
              </a:tr>
              <a:tr h="183697">
                <a:tc gridSpan="7">
                  <a:txBody>
                    <a:bodyPr/>
                    <a:lstStyle/>
                    <a:p>
                      <a:pPr algn="l"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Week of Event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13891123"/>
                  </a:ext>
                </a:extLst>
              </a:tr>
              <a:tr h="183697">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SUNDAY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MONDAY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TUESDAY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WEDNESDAY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THURSDAY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FRIDAY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9999"/>
                    </a:solidFill>
                  </a:tcPr>
                </a:tc>
                <a:tc>
                  <a:txBody>
                    <a:bodyPr/>
                    <a:lstStyle/>
                    <a:p>
                      <a:pPr algn="ctr" fontAlgn="b"/>
                      <a:r>
                        <a:rPr lang="en-US" sz="1050" b="1"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SATURDAY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6666"/>
                    </a:solidFill>
                  </a:tcPr>
                </a:tc>
                <a:extLst>
                  <a:ext uri="{0D108BD9-81ED-4DB2-BD59-A6C34878D82A}">
                    <a16:rowId xmlns:a16="http://schemas.microsoft.com/office/drawing/2014/main" val="833954157"/>
                  </a:ext>
                </a:extLst>
              </a:tr>
              <a:tr h="279918">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So excited!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ctr"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Last Chance to register!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Day of Event Info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l" fontAlgn="b"/>
                      <a:r>
                        <a:rPr lang="en-US" sz="105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Thanks for coming!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691132202"/>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379374384"/>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2357274102"/>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504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extLst>
                  <a:ext uri="{0D108BD9-81ED-4DB2-BD59-A6C34878D82A}">
                    <a16:rowId xmlns:a16="http://schemas.microsoft.com/office/drawing/2014/main" val="4026999078"/>
                  </a:ext>
                </a:extLst>
              </a:tr>
              <a:tr h="183697">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3F3F3"/>
                    </a:solidFill>
                  </a:tcPr>
                </a:tc>
                <a:tc>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92731265"/>
                  </a:ext>
                </a:extLst>
              </a:tr>
              <a:tr h="139958">
                <a:tc gridSpan="7">
                  <a:txBody>
                    <a:bodyPr/>
                    <a:lstStyle/>
                    <a:p>
                      <a:pPr algn="l" fontAlgn="b"/>
                      <a:r>
                        <a:rPr lang="en-US" sz="105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43434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1062978"/>
                  </a:ext>
                </a:extLst>
              </a:tr>
            </a:tbl>
          </a:graphicData>
        </a:graphic>
      </p:graphicFrame>
    </p:spTree>
    <p:extLst>
      <p:ext uri="{BB962C8B-B14F-4D97-AF65-F5344CB8AC3E}">
        <p14:creationId xmlns:p14="http://schemas.microsoft.com/office/powerpoint/2010/main" val="875917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the Event</a:t>
            </a:r>
          </a:p>
        </p:txBody>
      </p:sp>
      <p:sp>
        <p:nvSpPr>
          <p:cNvPr id="3" name="Content Placeholder 2"/>
          <p:cNvSpPr>
            <a:spLocks noGrp="1"/>
          </p:cNvSpPr>
          <p:nvPr>
            <p:ph idx="1"/>
          </p:nvPr>
        </p:nvSpPr>
        <p:spPr>
          <a:xfrm>
            <a:off x="4800600" y="731520"/>
            <a:ext cx="6717632" cy="5257800"/>
          </a:xfrm>
        </p:spPr>
        <p:txBody>
          <a:bodyPr>
            <a:normAutofit fontScale="85000" lnSpcReduction="10000"/>
          </a:bodyPr>
          <a:lstStyle/>
          <a:p>
            <a:r>
              <a:rPr lang="en-US" dirty="0"/>
              <a:t>Monitor and engage with attendees on social media</a:t>
            </a:r>
          </a:p>
          <a:p>
            <a:pPr lvl="1">
              <a:buFont typeface="Wingdings" panose="05000000000000000000" pitchFamily="2" charset="2"/>
              <a:buChar char="§"/>
            </a:pPr>
            <a:r>
              <a:rPr lang="en-US" dirty="0"/>
              <a:t>Twitter &gt; Facebook during event</a:t>
            </a:r>
          </a:p>
          <a:p>
            <a:pPr lvl="1">
              <a:buFont typeface="Wingdings" panose="05000000000000000000" pitchFamily="2" charset="2"/>
              <a:buChar char="§"/>
            </a:pPr>
            <a:r>
              <a:rPr lang="en-US" dirty="0"/>
              <a:t>Appoint Team members to be responsible for specific items</a:t>
            </a:r>
          </a:p>
          <a:p>
            <a:pPr lvl="1">
              <a:buFont typeface="Wingdings" panose="05000000000000000000" pitchFamily="2" charset="2"/>
              <a:buChar char="§"/>
            </a:pPr>
            <a:r>
              <a:rPr lang="en-US" dirty="0"/>
              <a:t>Follow TweetDeck</a:t>
            </a:r>
          </a:p>
          <a:p>
            <a:pPr lvl="1">
              <a:buFont typeface="Wingdings" panose="05000000000000000000" pitchFamily="2" charset="2"/>
              <a:buChar char="§"/>
            </a:pPr>
            <a:r>
              <a:rPr lang="en-US" dirty="0"/>
              <a:t>Address any questions about the event</a:t>
            </a:r>
          </a:p>
          <a:p>
            <a:pPr lvl="1">
              <a:buFont typeface="Wingdings" panose="05000000000000000000" pitchFamily="2" charset="2"/>
              <a:buChar char="§"/>
            </a:pPr>
            <a:r>
              <a:rPr lang="en-US" dirty="0"/>
              <a:t>Address any complaints if they arise</a:t>
            </a:r>
          </a:p>
          <a:p>
            <a:pPr lvl="1">
              <a:buFont typeface="Wingdings" panose="05000000000000000000" pitchFamily="2" charset="2"/>
              <a:buChar char="§"/>
            </a:pPr>
            <a:r>
              <a:rPr lang="en-US" dirty="0"/>
              <a:t>Share interesting social messages</a:t>
            </a:r>
          </a:p>
          <a:p>
            <a:pPr lvl="1">
              <a:buFont typeface="Wingdings" panose="05000000000000000000" pitchFamily="2" charset="2"/>
              <a:buChar char="§"/>
            </a:pPr>
            <a:r>
              <a:rPr lang="en-US" dirty="0"/>
              <a:t>Provide quotes or content about what you may be learning</a:t>
            </a:r>
          </a:p>
          <a:p>
            <a:endParaRPr lang="en-US" dirty="0"/>
          </a:p>
          <a:p>
            <a:r>
              <a:rPr lang="en-US" dirty="0"/>
              <a:t>Organize on-site promotional campaigns</a:t>
            </a:r>
          </a:p>
          <a:p>
            <a:pPr lvl="1">
              <a:buFont typeface="Wingdings" panose="05000000000000000000" pitchFamily="2" charset="2"/>
              <a:buChar char="§"/>
            </a:pPr>
            <a:r>
              <a:rPr lang="en-US" dirty="0"/>
              <a:t>Increases online conversation</a:t>
            </a:r>
          </a:p>
          <a:p>
            <a:pPr lvl="1">
              <a:buFont typeface="Wingdings" panose="05000000000000000000" pitchFamily="2" charset="2"/>
              <a:buChar char="§"/>
            </a:pPr>
            <a:r>
              <a:rPr lang="en-US" dirty="0"/>
              <a:t>Ex: Invite attendees to submit content using hashtag and the top submissions will win a prize</a:t>
            </a:r>
          </a:p>
          <a:p>
            <a:pPr marL="0" indent="0">
              <a:buNone/>
            </a:pPr>
            <a:endParaRPr lang="en-US" dirty="0"/>
          </a:p>
          <a:p>
            <a:pPr marL="0" indent="0">
              <a:buNone/>
            </a:pPr>
            <a:r>
              <a:rPr lang="en-US" dirty="0"/>
              <a:t>Display social media messaging at the venue</a:t>
            </a:r>
          </a:p>
          <a:p>
            <a:pPr lvl="1">
              <a:lnSpc>
                <a:spcPct val="100000"/>
              </a:lnSpc>
              <a:buFont typeface="Wingdings" panose="05000000000000000000" pitchFamily="2" charset="2"/>
              <a:buChar char="§"/>
            </a:pPr>
            <a:r>
              <a:rPr lang="en-US" dirty="0"/>
              <a:t>Online hub or screen/monitor that displays social messages using hashtag </a:t>
            </a:r>
          </a:p>
          <a:p>
            <a:pPr lvl="1">
              <a:lnSpc>
                <a:spcPct val="100000"/>
              </a:lnSpc>
              <a:buFont typeface="Wingdings" panose="05000000000000000000" pitchFamily="2" charset="2"/>
              <a:buChar char="§"/>
            </a:pPr>
            <a:r>
              <a:rPr lang="en-US" dirty="0"/>
              <a:t>Tweetwall</a:t>
            </a:r>
          </a:p>
        </p:txBody>
      </p:sp>
      <p:sp>
        <p:nvSpPr>
          <p:cNvPr id="4" name="Text Placeholder 3"/>
          <p:cNvSpPr>
            <a:spLocks noGrp="1"/>
          </p:cNvSpPr>
          <p:nvPr>
            <p:ph type="body" sz="half" idx="2"/>
          </p:nvPr>
        </p:nvSpPr>
        <p:spPr/>
        <p:txBody>
          <a:bodyPr/>
          <a:lstStyle/>
          <a:p>
            <a:r>
              <a:rPr lang="en-US" dirty="0"/>
              <a:t>Posting and engaging during event</a:t>
            </a:r>
          </a:p>
        </p:txBody>
      </p:sp>
    </p:spTree>
    <p:extLst>
      <p:ext uri="{BB962C8B-B14F-4D97-AF65-F5344CB8AC3E}">
        <p14:creationId xmlns:p14="http://schemas.microsoft.com/office/powerpoint/2010/main" val="1784366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the Event</a:t>
            </a:r>
          </a:p>
        </p:txBody>
      </p:sp>
      <p:sp>
        <p:nvSpPr>
          <p:cNvPr id="3" name="Content Placeholder 2"/>
          <p:cNvSpPr>
            <a:spLocks noGrp="1"/>
          </p:cNvSpPr>
          <p:nvPr>
            <p:ph idx="1"/>
          </p:nvPr>
        </p:nvSpPr>
        <p:spPr>
          <a:xfrm>
            <a:off x="4800600" y="731519"/>
            <a:ext cx="6492240" cy="5781575"/>
          </a:xfrm>
        </p:spPr>
        <p:txBody>
          <a:bodyPr>
            <a:normAutofit/>
          </a:bodyPr>
          <a:lstStyle/>
          <a:p>
            <a:r>
              <a:rPr lang="en-US" dirty="0"/>
              <a:t>Follow-up with Attendees </a:t>
            </a:r>
          </a:p>
          <a:p>
            <a:pPr lvl="1">
              <a:buFont typeface="Wingdings" panose="05000000000000000000" pitchFamily="2" charset="2"/>
              <a:buChar char="§"/>
            </a:pPr>
            <a:r>
              <a:rPr lang="en-US" dirty="0"/>
              <a:t>Use newsletter/marketing campaign platform</a:t>
            </a:r>
          </a:p>
          <a:p>
            <a:pPr lvl="1">
              <a:buFont typeface="Wingdings" panose="05000000000000000000" pitchFamily="2" charset="2"/>
              <a:buChar char="§"/>
            </a:pPr>
            <a:r>
              <a:rPr lang="en-US" dirty="0"/>
              <a:t>Thank guests for attending</a:t>
            </a:r>
          </a:p>
          <a:p>
            <a:pPr lvl="1">
              <a:buFont typeface="Wingdings" panose="05000000000000000000" pitchFamily="2" charset="2"/>
              <a:buChar char="§"/>
            </a:pPr>
            <a:r>
              <a:rPr lang="en-US" dirty="0"/>
              <a:t>Provide resources from event</a:t>
            </a:r>
          </a:p>
          <a:p>
            <a:pPr lvl="1">
              <a:buFont typeface="Wingdings" panose="05000000000000000000" pitchFamily="2" charset="2"/>
              <a:buChar char="§"/>
            </a:pPr>
            <a:r>
              <a:rPr lang="en-US" dirty="0"/>
              <a:t>Ask them to continue the conversation (#hashtag!)</a:t>
            </a:r>
          </a:p>
          <a:p>
            <a:pPr marL="0" indent="0">
              <a:buNone/>
            </a:pPr>
            <a:endParaRPr lang="en-US" dirty="0"/>
          </a:p>
          <a:p>
            <a:r>
              <a:rPr lang="en-US" dirty="0"/>
              <a:t>Analyze your social media performance</a:t>
            </a:r>
          </a:p>
          <a:p>
            <a:pPr lvl="1">
              <a:buFont typeface="Wingdings" panose="05000000000000000000" pitchFamily="2" charset="2"/>
              <a:buChar char="§"/>
            </a:pPr>
            <a:r>
              <a:rPr lang="en-US" dirty="0"/>
              <a:t>Now that you have data from posts, its time to add it to your data dashboard!</a:t>
            </a:r>
          </a:p>
          <a:p>
            <a:pPr>
              <a:buFont typeface="Wingdings" panose="05000000000000000000" pitchFamily="2" charset="2"/>
              <a:buChar char="§"/>
            </a:pPr>
            <a:endParaRPr lang="en-US" dirty="0"/>
          </a:p>
          <a:p>
            <a:endParaRPr lang="en-US" dirty="0"/>
          </a:p>
        </p:txBody>
      </p:sp>
      <p:sp>
        <p:nvSpPr>
          <p:cNvPr id="4" name="Text Placeholder 3"/>
          <p:cNvSpPr>
            <a:spLocks noGrp="1"/>
          </p:cNvSpPr>
          <p:nvPr>
            <p:ph type="body" sz="half" idx="2"/>
          </p:nvPr>
        </p:nvSpPr>
        <p:spPr/>
        <p:txBody>
          <a:bodyPr/>
          <a:lstStyle/>
          <a:p>
            <a:r>
              <a:rPr lang="en-US" dirty="0"/>
              <a:t>Follow-up after event</a:t>
            </a:r>
          </a:p>
        </p:txBody>
      </p:sp>
    </p:spTree>
    <p:extLst>
      <p:ext uri="{BB962C8B-B14F-4D97-AF65-F5344CB8AC3E}">
        <p14:creationId xmlns:p14="http://schemas.microsoft.com/office/powerpoint/2010/main" val="2179907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End of Part 3</a:t>
            </a:r>
          </a:p>
        </p:txBody>
      </p:sp>
      <p:sp>
        <p:nvSpPr>
          <p:cNvPr id="6" name="Subtitle 5"/>
          <p:cNvSpPr>
            <a:spLocks noGrp="1"/>
          </p:cNvSpPr>
          <p:nvPr>
            <p:ph type="subTitle" idx="1"/>
          </p:nvPr>
        </p:nvSpPr>
        <p:spPr/>
        <p:txBody>
          <a:bodyPr/>
          <a:lstStyle/>
          <a:p>
            <a:r>
              <a:rPr lang="en-US" dirty="0"/>
              <a:t>Thank you!!</a:t>
            </a:r>
          </a:p>
        </p:txBody>
      </p:sp>
    </p:spTree>
    <p:extLst>
      <p:ext uri="{BB962C8B-B14F-4D97-AF65-F5344CB8AC3E}">
        <p14:creationId xmlns:p14="http://schemas.microsoft.com/office/powerpoint/2010/main" val="237480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fontScale="70000" lnSpcReduction="20000"/>
          </a:bodyPr>
          <a:lstStyle/>
          <a:p>
            <a:pPr marL="0" indent="0">
              <a:buNone/>
            </a:pPr>
            <a:r>
              <a:rPr lang="en-US" u="sng" dirty="0"/>
              <a:t>Part 1 – Social Media Basics &amp; Tools</a:t>
            </a:r>
          </a:p>
          <a:p>
            <a:pPr>
              <a:buFont typeface="Wingdings" panose="05000000000000000000" pitchFamily="2" charset="2"/>
              <a:buChar char="§"/>
            </a:pPr>
            <a:r>
              <a:rPr lang="en-US" dirty="0"/>
              <a:t> Social Media Channels</a:t>
            </a:r>
          </a:p>
          <a:p>
            <a:pPr>
              <a:buFont typeface="Wingdings" panose="05000000000000000000" pitchFamily="2" charset="2"/>
              <a:buChar char="§"/>
            </a:pPr>
            <a:r>
              <a:rPr lang="en-US" dirty="0"/>
              <a:t> Social Media for Analysis</a:t>
            </a:r>
          </a:p>
          <a:p>
            <a:pPr>
              <a:buFont typeface="Wingdings" panose="05000000000000000000" pitchFamily="2" charset="2"/>
              <a:buChar char="§"/>
            </a:pPr>
            <a:r>
              <a:rPr lang="en-US" dirty="0"/>
              <a:t> Useful Tools</a:t>
            </a:r>
          </a:p>
          <a:p>
            <a:pPr marL="0" indent="0">
              <a:buNone/>
            </a:pPr>
            <a:r>
              <a:rPr lang="en-US" u="sng" dirty="0"/>
              <a:t>Part 2 – Analyzing Social Media Activity</a:t>
            </a:r>
          </a:p>
          <a:p>
            <a:pPr>
              <a:buFont typeface="Wingdings" panose="05000000000000000000" pitchFamily="2" charset="2"/>
              <a:buChar char="§"/>
            </a:pPr>
            <a:r>
              <a:rPr lang="en-US" dirty="0"/>
              <a:t> Defining your Baseline</a:t>
            </a:r>
          </a:p>
          <a:p>
            <a:pPr>
              <a:buFont typeface="Wingdings" panose="05000000000000000000" pitchFamily="2" charset="2"/>
              <a:buChar char="§"/>
            </a:pPr>
            <a:r>
              <a:rPr lang="en-US" dirty="0"/>
              <a:t> Measuring your activity</a:t>
            </a:r>
          </a:p>
          <a:p>
            <a:pPr>
              <a:buFont typeface="Wingdings" panose="05000000000000000000" pitchFamily="2" charset="2"/>
              <a:buChar char="§"/>
            </a:pPr>
            <a:r>
              <a:rPr lang="en-US" dirty="0"/>
              <a:t> Measuring your impact on attitudes</a:t>
            </a:r>
          </a:p>
          <a:p>
            <a:pPr marL="0" indent="0">
              <a:buNone/>
            </a:pPr>
            <a:r>
              <a:rPr lang="en-US" b="1" u="sng" dirty="0"/>
              <a:t>Part 3 – Designing your Social Media for Success</a:t>
            </a:r>
          </a:p>
          <a:p>
            <a:pPr>
              <a:buFont typeface="Wingdings" panose="05000000000000000000" pitchFamily="2" charset="2"/>
              <a:buChar char="§"/>
            </a:pPr>
            <a:r>
              <a:rPr lang="en-US" b="1" dirty="0"/>
              <a:t> Creating a Measurable Social Media Strategy for your Events</a:t>
            </a:r>
          </a:p>
          <a:p>
            <a:pPr>
              <a:buFont typeface="Wingdings" panose="05000000000000000000" pitchFamily="2" charset="2"/>
              <a:buChar char="§"/>
            </a:pPr>
            <a:r>
              <a:rPr lang="en-US" b="1" dirty="0"/>
              <a:t> Engaging your Audience through Social Media During an Event</a:t>
            </a:r>
          </a:p>
          <a:p>
            <a:pPr>
              <a:buFont typeface="Wingdings" panose="05000000000000000000" pitchFamily="2" charset="2"/>
              <a:buChar char="§"/>
            </a:pPr>
            <a:r>
              <a:rPr lang="en-US" b="1" dirty="0"/>
              <a:t> Following up After an Event has Finished</a:t>
            </a:r>
          </a:p>
        </p:txBody>
      </p:sp>
    </p:spTree>
    <p:extLst>
      <p:ext uri="{BB962C8B-B14F-4D97-AF65-F5344CB8AC3E}">
        <p14:creationId xmlns:p14="http://schemas.microsoft.com/office/powerpoint/2010/main" val="118858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Part 3 – Designing your Social Media for Success</a:t>
            </a:r>
            <a:endParaRPr lang="en-US" dirty="0"/>
          </a:p>
        </p:txBody>
      </p:sp>
      <p:sp>
        <p:nvSpPr>
          <p:cNvPr id="3" name="Content Placeholder 2"/>
          <p:cNvSpPr>
            <a:spLocks noGrp="1"/>
          </p:cNvSpPr>
          <p:nvPr>
            <p:ph idx="1"/>
          </p:nvPr>
        </p:nvSpPr>
        <p:spPr/>
        <p:txBody>
          <a:bodyPr/>
          <a:lstStyle/>
          <a:p>
            <a:r>
              <a:rPr lang="en-US" b="1" dirty="0"/>
              <a:t>Agenda</a:t>
            </a:r>
          </a:p>
          <a:p>
            <a:r>
              <a:rPr lang="en-US" dirty="0"/>
              <a:t>Creating a Measurable Social Media Strategy for your Events</a:t>
            </a:r>
          </a:p>
          <a:p>
            <a:pPr marL="285750" lvl="1" indent="-285750">
              <a:lnSpc>
                <a:spcPct val="70000"/>
              </a:lnSpc>
              <a:spcBef>
                <a:spcPts val="1200"/>
              </a:spcBef>
              <a:spcAft>
                <a:spcPts val="200"/>
              </a:spcAft>
              <a:buSzPct val="100000"/>
              <a:buFont typeface="Wingdings" panose="05000000000000000000" pitchFamily="2" charset="2"/>
              <a:buChar char="§"/>
            </a:pPr>
            <a:r>
              <a:rPr lang="en-US" dirty="0"/>
              <a:t>What do you need to do to ensure that people know about and engage with you for your upcoming event? </a:t>
            </a:r>
          </a:p>
          <a:p>
            <a:r>
              <a:rPr lang="en-US" dirty="0"/>
              <a:t>Engaging your Audience through Social Media During an Event</a:t>
            </a:r>
          </a:p>
          <a:p>
            <a:pPr marL="285750" lvl="1" indent="-285750">
              <a:lnSpc>
                <a:spcPct val="70000"/>
              </a:lnSpc>
              <a:spcBef>
                <a:spcPts val="1200"/>
              </a:spcBef>
              <a:spcAft>
                <a:spcPts val="200"/>
              </a:spcAft>
              <a:buSzPct val="100000"/>
              <a:buFont typeface="Wingdings" panose="05000000000000000000" pitchFamily="2" charset="2"/>
              <a:buChar char="§"/>
            </a:pPr>
            <a:r>
              <a:rPr lang="en-US" dirty="0"/>
              <a:t>Tips for engaging people during your event</a:t>
            </a:r>
          </a:p>
          <a:p>
            <a:r>
              <a:rPr lang="en-US" dirty="0"/>
              <a:t>Following up After an Event has Finished</a:t>
            </a:r>
          </a:p>
          <a:p>
            <a:pPr marL="285750" lvl="1" indent="-285750">
              <a:lnSpc>
                <a:spcPct val="70000"/>
              </a:lnSpc>
              <a:spcBef>
                <a:spcPts val="1200"/>
              </a:spcBef>
              <a:spcAft>
                <a:spcPts val="200"/>
              </a:spcAft>
              <a:buSzPct val="100000"/>
              <a:buFont typeface="Wingdings" panose="05000000000000000000" pitchFamily="2" charset="2"/>
              <a:buChar char="§"/>
            </a:pPr>
            <a:r>
              <a:rPr lang="en-US" dirty="0"/>
              <a:t>What are the best practices for following up with attendees and ensuring the conversation continues?</a:t>
            </a:r>
          </a:p>
        </p:txBody>
      </p:sp>
    </p:spTree>
    <p:extLst>
      <p:ext uri="{BB962C8B-B14F-4D97-AF65-F5344CB8AC3E}">
        <p14:creationId xmlns:p14="http://schemas.microsoft.com/office/powerpoint/2010/main" val="127124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your Social Media for Success</a:t>
            </a:r>
          </a:p>
        </p:txBody>
      </p:sp>
      <p:sp>
        <p:nvSpPr>
          <p:cNvPr id="4" name="Text Placeholder 3"/>
          <p:cNvSpPr>
            <a:spLocks noGrp="1"/>
          </p:cNvSpPr>
          <p:nvPr>
            <p:ph idx="1"/>
          </p:nvPr>
        </p:nvSpPr>
        <p:spPr/>
        <p:txBody>
          <a:bodyPr/>
          <a:lstStyle/>
          <a:p>
            <a:r>
              <a:rPr lang="en-US" dirty="0"/>
              <a:t>Preparing yourself to engage audiences and see results before, during, and after an event</a:t>
            </a:r>
          </a:p>
          <a:p>
            <a:endParaRPr lang="en-US" dirty="0"/>
          </a:p>
          <a:p>
            <a:r>
              <a:rPr lang="en-US" dirty="0"/>
              <a:t>Documents to have open for this part of the training:</a:t>
            </a:r>
          </a:p>
          <a:p>
            <a:pPr marL="749808" lvl="1" indent="-457200">
              <a:buFont typeface="+mj-lt"/>
              <a:buAutoNum type="arabicPeriod"/>
            </a:pPr>
            <a:r>
              <a:rPr lang="en-US" sz="2000" dirty="0"/>
              <a:t>Breakout Activity – Planning Your Event</a:t>
            </a:r>
          </a:p>
          <a:p>
            <a:pPr marL="749808" lvl="1" indent="-457200">
              <a:buFont typeface="+mj-lt"/>
              <a:buAutoNum type="arabicPeriod"/>
            </a:pPr>
            <a:r>
              <a:rPr lang="en-US" sz="2000" dirty="0"/>
              <a:t>Social Media Content Calendar – BLANK</a:t>
            </a:r>
          </a:p>
          <a:p>
            <a:endParaRPr lang="en-US" dirty="0"/>
          </a:p>
        </p:txBody>
      </p:sp>
    </p:spTree>
    <p:extLst>
      <p:ext uri="{BB962C8B-B14F-4D97-AF65-F5344CB8AC3E}">
        <p14:creationId xmlns:p14="http://schemas.microsoft.com/office/powerpoint/2010/main" val="97681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Event</a:t>
            </a:r>
          </a:p>
        </p:txBody>
      </p:sp>
      <p:sp>
        <p:nvSpPr>
          <p:cNvPr id="3" name="Content Placeholder 2"/>
          <p:cNvSpPr>
            <a:spLocks noGrp="1"/>
          </p:cNvSpPr>
          <p:nvPr>
            <p:ph idx="1"/>
          </p:nvPr>
        </p:nvSpPr>
        <p:spPr/>
        <p:txBody>
          <a:bodyPr>
            <a:normAutofit/>
          </a:bodyPr>
          <a:lstStyle/>
          <a:p>
            <a:pPr marL="0" indent="0">
              <a:buNone/>
            </a:pPr>
            <a:r>
              <a:rPr lang="en-US" dirty="0"/>
              <a:t>Develop a unique, short, memorable hashtag</a:t>
            </a:r>
          </a:p>
          <a:p>
            <a:pPr lvl="1">
              <a:buFont typeface="Wingdings" panose="05000000000000000000" pitchFamily="2" charset="2"/>
              <a:buChar char="§"/>
            </a:pPr>
            <a:r>
              <a:rPr lang="en-US" dirty="0"/>
              <a:t>Ensure it meets all three criteria</a:t>
            </a:r>
          </a:p>
          <a:p>
            <a:pPr lvl="1">
              <a:buFont typeface="Wingdings" panose="05000000000000000000" pitchFamily="2" charset="2"/>
              <a:buChar char="§"/>
            </a:pPr>
            <a:r>
              <a:rPr lang="en-US" dirty="0"/>
              <a:t>Use in ALL messaging related to the event</a:t>
            </a:r>
          </a:p>
          <a:p>
            <a:pPr marL="0" indent="0">
              <a:buNone/>
            </a:pPr>
            <a:endParaRPr lang="en-US" dirty="0"/>
          </a:p>
          <a:p>
            <a:pPr marL="0" indent="0">
              <a:buNone/>
            </a:pPr>
            <a:r>
              <a:rPr lang="en-US" dirty="0"/>
              <a:t>Make a social media promotion plan:</a:t>
            </a:r>
          </a:p>
          <a:p>
            <a:r>
              <a:rPr lang="en-US" b="1" dirty="0"/>
              <a:t>Facebook</a:t>
            </a:r>
            <a:r>
              <a:rPr lang="en-US" dirty="0"/>
              <a:t>: set up Event page; include all relevant links; introduce #hashtag; schedule posts</a:t>
            </a:r>
          </a:p>
          <a:p>
            <a:r>
              <a:rPr lang="en-US" b="1" dirty="0"/>
              <a:t>Twitter</a:t>
            </a:r>
            <a:r>
              <a:rPr lang="en-US" dirty="0"/>
              <a:t>: Schedule tweets including the location, time, a URL for official event page, and use event hashtag. Mix it up! (minimum 1 post per week in month leading up to event)</a:t>
            </a:r>
          </a:p>
          <a:p>
            <a:r>
              <a:rPr lang="en-US" b="1" dirty="0"/>
              <a:t>YouTube</a:t>
            </a:r>
            <a:r>
              <a:rPr lang="en-US" dirty="0"/>
              <a:t> (if relevant): Post video content related to topic (or use others’); link YouTube content to other social posts; track comments</a:t>
            </a:r>
          </a:p>
          <a:p>
            <a:pPr marL="0" indent="0">
              <a:buNone/>
            </a:pPr>
            <a:endParaRPr lang="en-US" dirty="0"/>
          </a:p>
        </p:txBody>
      </p:sp>
      <p:sp>
        <p:nvSpPr>
          <p:cNvPr id="4" name="Text Placeholder 3"/>
          <p:cNvSpPr>
            <a:spLocks noGrp="1"/>
          </p:cNvSpPr>
          <p:nvPr>
            <p:ph type="body" sz="half" idx="2"/>
          </p:nvPr>
        </p:nvSpPr>
        <p:spPr/>
        <p:txBody>
          <a:bodyPr/>
          <a:lstStyle/>
          <a:p>
            <a:r>
              <a:rPr lang="en-US" dirty="0"/>
              <a:t>Prep for Event</a:t>
            </a:r>
          </a:p>
        </p:txBody>
      </p:sp>
      <p:sp>
        <p:nvSpPr>
          <p:cNvPr id="5" name="TextBox 4"/>
          <p:cNvSpPr txBox="1"/>
          <p:nvPr/>
        </p:nvSpPr>
        <p:spPr>
          <a:xfrm>
            <a:off x="4326673" y="6389649"/>
            <a:ext cx="7343485" cy="369332"/>
          </a:xfrm>
          <a:prstGeom prst="rect">
            <a:avLst/>
          </a:prstGeom>
          <a:noFill/>
        </p:spPr>
        <p:txBody>
          <a:bodyPr wrap="none" rtlCol="0">
            <a:spAutoFit/>
          </a:bodyPr>
          <a:lstStyle/>
          <a:p>
            <a:r>
              <a:rPr lang="en-US" dirty="0"/>
              <a:t>*Resource: </a:t>
            </a:r>
            <a:r>
              <a:rPr lang="en-US" dirty="0">
                <a:hlinkClick r:id="rId3"/>
              </a:rPr>
              <a:t>Social Media Event Marketing Strategy: Before, During, and After</a:t>
            </a:r>
            <a:endParaRPr lang="en-US" dirty="0"/>
          </a:p>
        </p:txBody>
      </p:sp>
    </p:spTree>
    <p:extLst>
      <p:ext uri="{BB962C8B-B14F-4D97-AF65-F5344CB8AC3E}">
        <p14:creationId xmlns:p14="http://schemas.microsoft.com/office/powerpoint/2010/main" val="3587841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Event</a:t>
            </a:r>
          </a:p>
        </p:txBody>
      </p:sp>
      <p:sp>
        <p:nvSpPr>
          <p:cNvPr id="3" name="Content Placeholder 2"/>
          <p:cNvSpPr>
            <a:spLocks noGrp="1"/>
          </p:cNvSpPr>
          <p:nvPr>
            <p:ph idx="1"/>
          </p:nvPr>
        </p:nvSpPr>
        <p:spPr>
          <a:xfrm>
            <a:off x="4800600" y="731520"/>
            <a:ext cx="6492240" cy="5605112"/>
          </a:xfrm>
        </p:spPr>
        <p:txBody>
          <a:bodyPr>
            <a:normAutofit/>
          </a:bodyPr>
          <a:lstStyle/>
          <a:p>
            <a:pPr marL="0" indent="0">
              <a:buNone/>
            </a:pPr>
            <a:r>
              <a:rPr lang="en-US" dirty="0"/>
              <a:t>Cataloging and Leveraging community advocates</a:t>
            </a:r>
          </a:p>
          <a:p>
            <a:pPr lvl="1">
              <a:buFont typeface="Wingdings" panose="05000000000000000000" pitchFamily="2" charset="2"/>
              <a:buChar char="§"/>
            </a:pPr>
            <a:r>
              <a:rPr lang="en-US" dirty="0"/>
              <a:t>Changing our Environment Committee (COE)</a:t>
            </a:r>
          </a:p>
          <a:p>
            <a:pPr lvl="1">
              <a:buFont typeface="Wingdings" panose="05000000000000000000" pitchFamily="2" charset="2"/>
              <a:buChar char="§"/>
            </a:pPr>
            <a:r>
              <a:rPr lang="en-US" dirty="0"/>
              <a:t>Community Action Team (CAT)</a:t>
            </a:r>
          </a:p>
          <a:p>
            <a:pPr lvl="1">
              <a:buFont typeface="Wingdings" panose="05000000000000000000" pitchFamily="2" charset="2"/>
              <a:buChar char="§"/>
            </a:pPr>
            <a:r>
              <a:rPr lang="en-US" dirty="0"/>
              <a:t>Prevention Partners Group</a:t>
            </a:r>
          </a:p>
          <a:p>
            <a:pPr lvl="1">
              <a:buFont typeface="Wingdings" panose="05000000000000000000" pitchFamily="2" charset="2"/>
              <a:buChar char="§"/>
            </a:pPr>
            <a:r>
              <a:rPr lang="en-US" dirty="0"/>
              <a:t>Others that have vested interest in this topic</a:t>
            </a:r>
          </a:p>
          <a:p>
            <a:pPr marL="0">
              <a:buNone/>
            </a:pPr>
            <a:endParaRPr lang="en-US" dirty="0"/>
          </a:p>
          <a:p>
            <a:pPr marL="0" indent="0">
              <a:buNone/>
            </a:pPr>
            <a:r>
              <a:rPr lang="en-US" dirty="0"/>
              <a:t>Promote social media content through other media channels</a:t>
            </a:r>
          </a:p>
          <a:p>
            <a:pPr lvl="1">
              <a:buFont typeface="Wingdings" panose="05000000000000000000" pitchFamily="2" charset="2"/>
              <a:buChar char="§"/>
            </a:pPr>
            <a:r>
              <a:rPr lang="en-US" dirty="0"/>
              <a:t>Newsletters</a:t>
            </a:r>
          </a:p>
          <a:p>
            <a:pPr lvl="1">
              <a:buFont typeface="Wingdings" panose="05000000000000000000" pitchFamily="2" charset="2"/>
              <a:buChar char="§"/>
            </a:pPr>
            <a:r>
              <a:rPr lang="en-US" dirty="0"/>
              <a:t>Flyers </a:t>
            </a:r>
          </a:p>
          <a:p>
            <a:pPr lvl="1">
              <a:buFont typeface="Wingdings" panose="05000000000000000000" pitchFamily="2" charset="2"/>
              <a:buChar char="§"/>
            </a:pPr>
            <a:r>
              <a:rPr lang="en-US" dirty="0"/>
              <a:t>On-site event info</a:t>
            </a:r>
          </a:p>
          <a:p>
            <a:pPr lvl="1">
              <a:buFont typeface="Wingdings" panose="05000000000000000000" pitchFamily="2" charset="2"/>
              <a:buChar char="§"/>
            </a:pPr>
            <a:r>
              <a:rPr lang="en-US" dirty="0"/>
              <a:t>Stay in-touch sign up sheets</a:t>
            </a:r>
          </a:p>
          <a:p>
            <a:pPr marL="0" indent="0">
              <a:buNone/>
            </a:pPr>
            <a:endParaRPr lang="en-US" dirty="0"/>
          </a:p>
          <a:p>
            <a:pPr marL="0" indent="0">
              <a:buNone/>
            </a:pPr>
            <a:r>
              <a:rPr lang="en-US" dirty="0"/>
              <a:t>Schedule posts for the day of the event</a:t>
            </a:r>
          </a:p>
          <a:p>
            <a:pPr lvl="1">
              <a:buFont typeface="Wingdings" panose="05000000000000000000" pitchFamily="2" charset="2"/>
              <a:buChar char="§"/>
            </a:pPr>
            <a:r>
              <a:rPr lang="en-US" dirty="0"/>
              <a:t>Buffer or Hootsuite</a:t>
            </a:r>
          </a:p>
        </p:txBody>
      </p:sp>
      <p:sp>
        <p:nvSpPr>
          <p:cNvPr id="4" name="Text Placeholder 3"/>
          <p:cNvSpPr>
            <a:spLocks noGrp="1"/>
          </p:cNvSpPr>
          <p:nvPr>
            <p:ph type="body" sz="half" idx="2"/>
          </p:nvPr>
        </p:nvSpPr>
        <p:spPr/>
        <p:txBody>
          <a:bodyPr/>
          <a:lstStyle/>
          <a:p>
            <a:r>
              <a:rPr lang="en-US" dirty="0"/>
              <a:t>Prep for Event</a:t>
            </a:r>
          </a:p>
        </p:txBody>
      </p:sp>
    </p:spTree>
    <p:extLst>
      <p:ext uri="{BB962C8B-B14F-4D97-AF65-F5344CB8AC3E}">
        <p14:creationId xmlns:p14="http://schemas.microsoft.com/office/powerpoint/2010/main" val="151182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Event</a:t>
            </a:r>
          </a:p>
        </p:txBody>
      </p:sp>
      <p:sp>
        <p:nvSpPr>
          <p:cNvPr id="3" name="Content Placeholder 2"/>
          <p:cNvSpPr>
            <a:spLocks noGrp="1"/>
          </p:cNvSpPr>
          <p:nvPr>
            <p:ph idx="1"/>
          </p:nvPr>
        </p:nvSpPr>
        <p:spPr/>
        <p:txBody>
          <a:bodyPr/>
          <a:lstStyle/>
          <a:p>
            <a:pPr marL="0" indent="0">
              <a:buNone/>
            </a:pPr>
            <a:r>
              <a:rPr lang="en-US" dirty="0"/>
              <a:t>Additional options:</a:t>
            </a:r>
          </a:p>
          <a:p>
            <a:pPr marL="0" indent="0">
              <a:buNone/>
            </a:pPr>
            <a:endParaRPr lang="en-US" dirty="0"/>
          </a:p>
          <a:p>
            <a:pPr lvl="1">
              <a:buFont typeface="Wingdings" panose="05000000000000000000" pitchFamily="2" charset="2"/>
              <a:buChar char="§"/>
            </a:pPr>
            <a:r>
              <a:rPr lang="en-US" dirty="0"/>
              <a:t>Promote social media content offline</a:t>
            </a:r>
          </a:p>
          <a:p>
            <a:pPr marL="201168" lvl="1" indent="0">
              <a:buNone/>
            </a:pPr>
            <a:endParaRPr lang="en-US" dirty="0"/>
          </a:p>
          <a:p>
            <a:pPr lvl="1">
              <a:buFont typeface="Wingdings" panose="05000000000000000000" pitchFamily="2" charset="2"/>
              <a:buChar char="§"/>
            </a:pPr>
            <a:r>
              <a:rPr lang="en-US" dirty="0"/>
              <a:t>Highlight guests of honor</a:t>
            </a:r>
          </a:p>
          <a:p>
            <a:pPr marL="201168" lvl="1" indent="0">
              <a:buNone/>
            </a:pPr>
            <a:endParaRPr lang="en-US" dirty="0"/>
          </a:p>
          <a:p>
            <a:pPr lvl="1">
              <a:buFont typeface="Wingdings" panose="05000000000000000000" pitchFamily="2" charset="2"/>
              <a:buChar char="§"/>
            </a:pPr>
            <a:r>
              <a:rPr lang="en-US" dirty="0"/>
              <a:t>Use Targeted ads</a:t>
            </a:r>
          </a:p>
        </p:txBody>
      </p:sp>
      <p:sp>
        <p:nvSpPr>
          <p:cNvPr id="4" name="Text Placeholder 3"/>
          <p:cNvSpPr>
            <a:spLocks noGrp="1"/>
          </p:cNvSpPr>
          <p:nvPr>
            <p:ph type="body" sz="half" idx="2"/>
          </p:nvPr>
        </p:nvSpPr>
        <p:spPr/>
        <p:txBody>
          <a:bodyPr/>
          <a:lstStyle/>
          <a:p>
            <a:r>
              <a:rPr lang="en-US" dirty="0"/>
              <a:t>Prep for Event</a:t>
            </a:r>
          </a:p>
        </p:txBody>
      </p:sp>
    </p:spTree>
    <p:extLst>
      <p:ext uri="{BB962C8B-B14F-4D97-AF65-F5344CB8AC3E}">
        <p14:creationId xmlns:p14="http://schemas.microsoft.com/office/powerpoint/2010/main" val="298254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Hashtag &amp; Developing Keywords</a:t>
            </a:r>
          </a:p>
        </p:txBody>
      </p:sp>
      <p:sp>
        <p:nvSpPr>
          <p:cNvPr id="3" name="Content Placeholder 2"/>
          <p:cNvSpPr>
            <a:spLocks noGrp="1"/>
          </p:cNvSpPr>
          <p:nvPr>
            <p:ph idx="1"/>
          </p:nvPr>
        </p:nvSpPr>
        <p:spPr/>
        <p:txBody>
          <a:bodyPr>
            <a:normAutofit/>
          </a:bodyPr>
          <a:lstStyle/>
          <a:p>
            <a:pPr marL="0" indent="0">
              <a:buNone/>
            </a:pPr>
            <a:r>
              <a:rPr lang="en-US" dirty="0"/>
              <a:t>Create a unique, short, memorable hashtag</a:t>
            </a:r>
          </a:p>
          <a:p>
            <a:pPr lvl="1">
              <a:buFont typeface="Wingdings" panose="05000000000000000000" pitchFamily="2" charset="2"/>
              <a:buChar char="§"/>
            </a:pPr>
            <a:r>
              <a:rPr lang="en-US" dirty="0"/>
              <a:t>Ensure it meets all three criteria: Unique, Short, and Easy to Remember</a:t>
            </a:r>
          </a:p>
          <a:p>
            <a:pPr lvl="1">
              <a:buFont typeface="Wingdings" panose="05000000000000000000" pitchFamily="2" charset="2"/>
              <a:buChar char="§"/>
            </a:pPr>
            <a:r>
              <a:rPr lang="en-US" dirty="0"/>
              <a:t>Use in ALL messaging related to the event’</a:t>
            </a:r>
          </a:p>
          <a:p>
            <a:pPr lvl="1">
              <a:buFont typeface="Wingdings" panose="05000000000000000000" pitchFamily="2" charset="2"/>
              <a:buChar char="§"/>
            </a:pPr>
            <a:r>
              <a:rPr lang="en-US" dirty="0"/>
              <a:t>#IGOpenHouse</a:t>
            </a:r>
          </a:p>
          <a:p>
            <a:pPr marL="0" indent="0">
              <a:buNone/>
            </a:pPr>
            <a:endParaRPr lang="en-US" dirty="0"/>
          </a:p>
          <a:p>
            <a:pPr marL="0" indent="0">
              <a:buNone/>
            </a:pPr>
            <a:r>
              <a:rPr lang="en-US" dirty="0"/>
              <a:t>Develop Keywords: </a:t>
            </a:r>
          </a:p>
          <a:p>
            <a:pPr lvl="1">
              <a:buFont typeface="Wingdings" panose="05000000000000000000" pitchFamily="2" charset="2"/>
              <a:buChar char="§"/>
            </a:pPr>
            <a:r>
              <a:rPr lang="en-US" dirty="0"/>
              <a:t>What keywords emerged in Part 2? Are they relevant for this event?</a:t>
            </a:r>
          </a:p>
          <a:p>
            <a:pPr lvl="1">
              <a:buFont typeface="Wingdings" panose="05000000000000000000" pitchFamily="2" charset="2"/>
              <a:buChar char="§"/>
            </a:pPr>
            <a:r>
              <a:rPr lang="en-US" dirty="0"/>
              <a:t>Keywords should align with event topic and tone</a:t>
            </a:r>
          </a:p>
        </p:txBody>
      </p:sp>
    </p:spTree>
    <p:extLst>
      <p:ext uri="{BB962C8B-B14F-4D97-AF65-F5344CB8AC3E}">
        <p14:creationId xmlns:p14="http://schemas.microsoft.com/office/powerpoint/2010/main" val="3118848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Compiling Resources</a:t>
            </a:r>
          </a:p>
        </p:txBody>
      </p:sp>
      <p:sp>
        <p:nvSpPr>
          <p:cNvPr id="3" name="Content Placeholder 2"/>
          <p:cNvSpPr>
            <a:spLocks noGrp="1"/>
          </p:cNvSpPr>
          <p:nvPr>
            <p:ph idx="1"/>
          </p:nvPr>
        </p:nvSpPr>
        <p:spPr/>
        <p:txBody>
          <a:bodyPr>
            <a:normAutofit/>
          </a:bodyPr>
          <a:lstStyle/>
          <a:p>
            <a:pPr marL="0" indent="0">
              <a:buNone/>
            </a:pPr>
            <a:r>
              <a:rPr lang="en-US" dirty="0"/>
              <a:t>Available Resources</a:t>
            </a:r>
          </a:p>
          <a:p>
            <a:pPr lvl="1">
              <a:buFont typeface="Wingdings" panose="05000000000000000000" pitchFamily="2" charset="2"/>
              <a:buChar char="§"/>
            </a:pPr>
            <a:r>
              <a:rPr lang="en-US" dirty="0"/>
              <a:t>YouTube videos</a:t>
            </a:r>
          </a:p>
          <a:p>
            <a:pPr lvl="1">
              <a:buFont typeface="Wingdings" panose="05000000000000000000" pitchFamily="2" charset="2"/>
              <a:buChar char="§"/>
            </a:pPr>
            <a:r>
              <a:rPr lang="en-US" dirty="0"/>
              <a:t>Bios for speakers/presenters</a:t>
            </a:r>
          </a:p>
          <a:p>
            <a:pPr lvl="1">
              <a:buFont typeface="Wingdings" panose="05000000000000000000" pitchFamily="2" charset="2"/>
              <a:buChar char="§"/>
            </a:pPr>
            <a:r>
              <a:rPr lang="en-US" dirty="0"/>
              <a:t>Blog posts and online resources related to topic</a:t>
            </a:r>
          </a:p>
          <a:p>
            <a:pPr lvl="1">
              <a:buFont typeface="Wingdings" panose="05000000000000000000" pitchFamily="2" charset="2"/>
              <a:buChar char="§"/>
            </a:pPr>
            <a:r>
              <a:rPr lang="en-US" dirty="0"/>
              <a:t>Event activities</a:t>
            </a:r>
          </a:p>
          <a:p>
            <a:pPr lvl="1">
              <a:buFont typeface="Wingdings" panose="05000000000000000000" pitchFamily="2" charset="2"/>
              <a:buChar char="§"/>
            </a:pPr>
            <a:r>
              <a:rPr lang="en-US" dirty="0"/>
              <a:t>Event sponsors</a:t>
            </a:r>
          </a:p>
          <a:p>
            <a:pPr marL="0" indent="0">
              <a:buNone/>
            </a:pPr>
            <a:r>
              <a:rPr lang="en-US" dirty="0"/>
              <a:t>Create Event pages and Include Resources</a:t>
            </a:r>
          </a:p>
          <a:p>
            <a:pPr lvl="1">
              <a:buFont typeface="Wingdings" panose="05000000000000000000" pitchFamily="2" charset="2"/>
              <a:buChar char="§"/>
            </a:pPr>
            <a:r>
              <a:rPr lang="en-US" dirty="0"/>
              <a:t>Facebook, Website, Eventbrite </a:t>
            </a:r>
          </a:p>
        </p:txBody>
      </p:sp>
    </p:spTree>
    <p:extLst>
      <p:ext uri="{BB962C8B-B14F-4D97-AF65-F5344CB8AC3E}">
        <p14:creationId xmlns:p14="http://schemas.microsoft.com/office/powerpoint/2010/main" val="3003398157"/>
      </p:ext>
    </p:extLst>
  </p:cSld>
  <p:clrMapOvr>
    <a:masterClrMapping/>
  </p:clrMapOvr>
</p:sld>
</file>

<file path=ppt/theme/theme1.xml><?xml version="1.0" encoding="utf-8"?>
<a:theme xmlns:a="http://schemas.openxmlformats.org/drawingml/2006/main" name="IG Brand">
  <a:themeElements>
    <a:clrScheme name="IG Custom">
      <a:dk1>
        <a:sysClr val="windowText" lastClr="000000"/>
      </a:dk1>
      <a:lt1>
        <a:sysClr val="window" lastClr="FFFFFF"/>
      </a:lt1>
      <a:dk2>
        <a:srgbClr val="344068"/>
      </a:dk2>
      <a:lt2>
        <a:srgbClr val="959480"/>
      </a:lt2>
      <a:accent1>
        <a:srgbClr val="707EBD"/>
      </a:accent1>
      <a:accent2>
        <a:srgbClr val="00B6BE"/>
      </a:accent2>
      <a:accent3>
        <a:srgbClr val="7FB539"/>
      </a:accent3>
      <a:accent4>
        <a:srgbClr val="F9A61A"/>
      </a:accent4>
      <a:accent5>
        <a:srgbClr val="F47A55"/>
      </a:accent5>
      <a:accent6>
        <a:srgbClr val="F04E63"/>
      </a:accent6>
      <a:hlink>
        <a:srgbClr val="00B6BE"/>
      </a:hlink>
      <a:folHlink>
        <a:srgbClr val="707EBD"/>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PT Template.pptx" id="{CEE2B33E-1B37-4D9D-A8F5-75EBFDF7E70B}" vid="{760E8467-022E-4D6E-AA38-595C31ED43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Template</Template>
  <TotalTime>12341</TotalTime>
  <Words>6773</Words>
  <Application>Microsoft Office PowerPoint</Application>
  <PresentationFormat>Widescreen</PresentationFormat>
  <Paragraphs>624</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Verdana</vt:lpstr>
      <vt:lpstr>Wingdings</vt:lpstr>
      <vt:lpstr>IG Brand</vt:lpstr>
      <vt:lpstr>Using Social Media in Evaluation</vt:lpstr>
      <vt:lpstr>Agenda</vt:lpstr>
      <vt:lpstr>Part 3 – Designing your Social Media for Success</vt:lpstr>
      <vt:lpstr>Designing your Social Media for Success</vt:lpstr>
      <vt:lpstr>Before the Event</vt:lpstr>
      <vt:lpstr>Before the Event</vt:lpstr>
      <vt:lpstr>Before the Event</vt:lpstr>
      <vt:lpstr>Creating a Hashtag &amp; Developing Keywords</vt:lpstr>
      <vt:lpstr>Compiling Resources</vt:lpstr>
      <vt:lpstr>Leveraging Community Advocates</vt:lpstr>
      <vt:lpstr>Developing Event Invites</vt:lpstr>
      <vt:lpstr>Plotting out Social Media Posts</vt:lpstr>
      <vt:lpstr>PowerPoint Presentation</vt:lpstr>
      <vt:lpstr>During the Event</vt:lpstr>
      <vt:lpstr>After the Event</vt:lpstr>
      <vt:lpstr>End of Part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 Training</dc:title>
  <dc:creator>Dan D. Goldstein</dc:creator>
  <cp:lastModifiedBy>Dan D. Goldstein</cp:lastModifiedBy>
  <cp:revision>457</cp:revision>
  <cp:lastPrinted>2016-12-16T19:17:39Z</cp:lastPrinted>
  <dcterms:created xsi:type="dcterms:W3CDTF">2016-08-03T16:06:52Z</dcterms:created>
  <dcterms:modified xsi:type="dcterms:W3CDTF">2017-03-30T18:32:35Z</dcterms:modified>
</cp:coreProperties>
</file>